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62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050" y="579850"/>
            <a:ext cx="731189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63D86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E37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A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63D86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5943" cy="24688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47230" y="1824227"/>
            <a:ext cx="2875915" cy="715010"/>
          </a:xfrm>
          <a:custGeom>
            <a:avLst/>
            <a:gdLst/>
            <a:ahLst/>
            <a:cxnLst/>
            <a:rect l="l" t="t" r="r" b="b"/>
            <a:pathLst>
              <a:path w="2875915" h="715010">
                <a:moveTo>
                  <a:pt x="2875788" y="0"/>
                </a:moveTo>
                <a:lnTo>
                  <a:pt x="2869412" y="0"/>
                </a:lnTo>
                <a:lnTo>
                  <a:pt x="2748254" y="20104"/>
                </a:lnTo>
                <a:lnTo>
                  <a:pt x="2624975" y="42443"/>
                </a:lnTo>
                <a:lnTo>
                  <a:pt x="2499575" y="67005"/>
                </a:lnTo>
                <a:lnTo>
                  <a:pt x="2369921" y="91579"/>
                </a:lnTo>
                <a:lnTo>
                  <a:pt x="2238146" y="120611"/>
                </a:lnTo>
                <a:lnTo>
                  <a:pt x="2102116" y="149656"/>
                </a:lnTo>
                <a:lnTo>
                  <a:pt x="1963953" y="183159"/>
                </a:lnTo>
                <a:lnTo>
                  <a:pt x="1821548" y="216661"/>
                </a:lnTo>
                <a:lnTo>
                  <a:pt x="1564360" y="281432"/>
                </a:lnTo>
                <a:lnTo>
                  <a:pt x="1313548" y="339509"/>
                </a:lnTo>
                <a:lnTo>
                  <a:pt x="1073378" y="393115"/>
                </a:lnTo>
                <a:lnTo>
                  <a:pt x="841692" y="444487"/>
                </a:lnTo>
                <a:lnTo>
                  <a:pt x="620648" y="489165"/>
                </a:lnTo>
                <a:lnTo>
                  <a:pt x="405968" y="529361"/>
                </a:lnTo>
                <a:lnTo>
                  <a:pt x="199796" y="567334"/>
                </a:lnTo>
                <a:lnTo>
                  <a:pt x="0" y="600837"/>
                </a:lnTo>
                <a:lnTo>
                  <a:pt x="138163" y="620941"/>
                </a:lnTo>
                <a:lnTo>
                  <a:pt x="269938" y="638810"/>
                </a:lnTo>
                <a:lnTo>
                  <a:pt x="397471" y="654443"/>
                </a:lnTo>
                <a:lnTo>
                  <a:pt x="522871" y="667854"/>
                </a:lnTo>
                <a:lnTo>
                  <a:pt x="644029" y="681253"/>
                </a:lnTo>
                <a:lnTo>
                  <a:pt x="760920" y="690181"/>
                </a:lnTo>
                <a:lnTo>
                  <a:pt x="873582" y="699122"/>
                </a:lnTo>
                <a:lnTo>
                  <a:pt x="984097" y="705827"/>
                </a:lnTo>
                <a:lnTo>
                  <a:pt x="1092504" y="710285"/>
                </a:lnTo>
                <a:lnTo>
                  <a:pt x="1296555" y="714756"/>
                </a:lnTo>
                <a:lnTo>
                  <a:pt x="1394320" y="714756"/>
                </a:lnTo>
                <a:lnTo>
                  <a:pt x="1583486" y="710285"/>
                </a:lnTo>
                <a:lnTo>
                  <a:pt x="1672767" y="705827"/>
                </a:lnTo>
                <a:lnTo>
                  <a:pt x="1759902" y="699122"/>
                </a:lnTo>
                <a:lnTo>
                  <a:pt x="1842795" y="692416"/>
                </a:lnTo>
                <a:lnTo>
                  <a:pt x="1925701" y="683488"/>
                </a:lnTo>
                <a:lnTo>
                  <a:pt x="2082977" y="661149"/>
                </a:lnTo>
                <a:lnTo>
                  <a:pt x="2231771" y="634339"/>
                </a:lnTo>
                <a:lnTo>
                  <a:pt x="2372042" y="603072"/>
                </a:lnTo>
                <a:lnTo>
                  <a:pt x="2440063" y="585203"/>
                </a:lnTo>
                <a:lnTo>
                  <a:pt x="2505951" y="567334"/>
                </a:lnTo>
                <a:lnTo>
                  <a:pt x="2633484" y="527138"/>
                </a:lnTo>
                <a:lnTo>
                  <a:pt x="2754642" y="482460"/>
                </a:lnTo>
                <a:lnTo>
                  <a:pt x="2871533" y="435559"/>
                </a:lnTo>
                <a:lnTo>
                  <a:pt x="2875788" y="433323"/>
                </a:lnTo>
                <a:lnTo>
                  <a:pt x="2875788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8231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74" y="0"/>
                </a:moveTo>
                <a:lnTo>
                  <a:pt x="684529" y="0"/>
                </a:lnTo>
                <a:lnTo>
                  <a:pt x="527215" y="4457"/>
                </a:lnTo>
                <a:lnTo>
                  <a:pt x="380530" y="11163"/>
                </a:lnTo>
                <a:lnTo>
                  <a:pt x="244475" y="22313"/>
                </a:lnTo>
                <a:lnTo>
                  <a:pt x="116928" y="35712"/>
                </a:lnTo>
                <a:lnTo>
                  <a:pt x="0" y="53568"/>
                </a:lnTo>
                <a:lnTo>
                  <a:pt x="163690" y="73660"/>
                </a:lnTo>
                <a:lnTo>
                  <a:pt x="333768" y="95973"/>
                </a:lnTo>
                <a:lnTo>
                  <a:pt x="510209" y="124993"/>
                </a:lnTo>
                <a:lnTo>
                  <a:pt x="693038" y="156235"/>
                </a:lnTo>
                <a:lnTo>
                  <a:pt x="882243" y="194183"/>
                </a:lnTo>
                <a:lnTo>
                  <a:pt x="1077823" y="234365"/>
                </a:lnTo>
                <a:lnTo>
                  <a:pt x="1281912" y="278993"/>
                </a:lnTo>
                <a:lnTo>
                  <a:pt x="1490243" y="330339"/>
                </a:lnTo>
                <a:lnTo>
                  <a:pt x="1866531" y="421843"/>
                </a:lnTo>
                <a:lnTo>
                  <a:pt x="2223681" y="502196"/>
                </a:lnTo>
                <a:lnTo>
                  <a:pt x="2559570" y="575856"/>
                </a:lnTo>
                <a:lnTo>
                  <a:pt x="2723261" y="607098"/>
                </a:lnTo>
                <a:lnTo>
                  <a:pt x="2878455" y="638352"/>
                </a:lnTo>
                <a:lnTo>
                  <a:pt x="3031515" y="667372"/>
                </a:lnTo>
                <a:lnTo>
                  <a:pt x="3180321" y="691921"/>
                </a:lnTo>
                <a:lnTo>
                  <a:pt x="3324885" y="716470"/>
                </a:lnTo>
                <a:lnTo>
                  <a:pt x="3465195" y="738797"/>
                </a:lnTo>
                <a:lnTo>
                  <a:pt x="3601250" y="756653"/>
                </a:lnTo>
                <a:lnTo>
                  <a:pt x="3733050" y="774509"/>
                </a:lnTo>
                <a:lnTo>
                  <a:pt x="3860609" y="790130"/>
                </a:lnTo>
                <a:lnTo>
                  <a:pt x="3986034" y="805751"/>
                </a:lnTo>
                <a:lnTo>
                  <a:pt x="4107218" y="816914"/>
                </a:lnTo>
                <a:lnTo>
                  <a:pt x="4224134" y="825842"/>
                </a:lnTo>
                <a:lnTo>
                  <a:pt x="4336808" y="834771"/>
                </a:lnTo>
                <a:lnTo>
                  <a:pt x="4447349" y="841463"/>
                </a:lnTo>
                <a:lnTo>
                  <a:pt x="4659947" y="850392"/>
                </a:lnTo>
                <a:lnTo>
                  <a:pt x="4857648" y="850392"/>
                </a:lnTo>
                <a:lnTo>
                  <a:pt x="5044732" y="845921"/>
                </a:lnTo>
                <a:lnTo>
                  <a:pt x="5134013" y="841463"/>
                </a:lnTo>
                <a:lnTo>
                  <a:pt x="5221173" y="834771"/>
                </a:lnTo>
                <a:lnTo>
                  <a:pt x="5306212" y="825842"/>
                </a:lnTo>
                <a:lnTo>
                  <a:pt x="5467781" y="807986"/>
                </a:lnTo>
                <a:lnTo>
                  <a:pt x="5544312" y="796823"/>
                </a:lnTo>
                <a:lnTo>
                  <a:pt x="5423141" y="781202"/>
                </a:lnTo>
                <a:lnTo>
                  <a:pt x="5297703" y="765581"/>
                </a:lnTo>
                <a:lnTo>
                  <a:pt x="5036223" y="727633"/>
                </a:lnTo>
                <a:lnTo>
                  <a:pt x="4759858" y="680758"/>
                </a:lnTo>
                <a:lnTo>
                  <a:pt x="4468609" y="629424"/>
                </a:lnTo>
                <a:lnTo>
                  <a:pt x="4160354" y="566928"/>
                </a:lnTo>
                <a:lnTo>
                  <a:pt x="3835095" y="497738"/>
                </a:lnTo>
                <a:lnTo>
                  <a:pt x="3492830" y="417385"/>
                </a:lnTo>
                <a:lnTo>
                  <a:pt x="3131426" y="330339"/>
                </a:lnTo>
                <a:lnTo>
                  <a:pt x="2988995" y="296849"/>
                </a:lnTo>
                <a:lnTo>
                  <a:pt x="2850819" y="263372"/>
                </a:lnTo>
                <a:lnTo>
                  <a:pt x="2582951" y="205346"/>
                </a:lnTo>
                <a:lnTo>
                  <a:pt x="2453271" y="180797"/>
                </a:lnTo>
                <a:lnTo>
                  <a:pt x="2327846" y="156235"/>
                </a:lnTo>
                <a:lnTo>
                  <a:pt x="2204542" y="133921"/>
                </a:lnTo>
                <a:lnTo>
                  <a:pt x="2083371" y="113830"/>
                </a:lnTo>
                <a:lnTo>
                  <a:pt x="1966442" y="95973"/>
                </a:lnTo>
                <a:lnTo>
                  <a:pt x="1849526" y="80352"/>
                </a:lnTo>
                <a:lnTo>
                  <a:pt x="1628432" y="51333"/>
                </a:lnTo>
                <a:lnTo>
                  <a:pt x="1417967" y="31242"/>
                </a:lnTo>
                <a:lnTo>
                  <a:pt x="1220254" y="15621"/>
                </a:lnTo>
                <a:lnTo>
                  <a:pt x="1031049" y="4457"/>
                </a:lnTo>
                <a:lnTo>
                  <a:pt x="85247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9306" y="1709162"/>
            <a:ext cx="5468620" cy="774700"/>
          </a:xfrm>
          <a:custGeom>
            <a:avLst/>
            <a:gdLst/>
            <a:ahLst/>
            <a:cxnLst/>
            <a:rect l="l" t="t" r="r" b="b"/>
            <a:pathLst>
              <a:path w="5468620" h="774700">
                <a:moveTo>
                  <a:pt x="0" y="78092"/>
                </a:moveTo>
                <a:lnTo>
                  <a:pt x="19138" y="73634"/>
                </a:lnTo>
                <a:lnTo>
                  <a:pt x="76542" y="62471"/>
                </a:lnTo>
                <a:lnTo>
                  <a:pt x="174332" y="46850"/>
                </a:lnTo>
                <a:lnTo>
                  <a:pt x="238112" y="37934"/>
                </a:lnTo>
                <a:lnTo>
                  <a:pt x="312521" y="29006"/>
                </a:lnTo>
                <a:lnTo>
                  <a:pt x="395439" y="22313"/>
                </a:lnTo>
                <a:lnTo>
                  <a:pt x="491109" y="15621"/>
                </a:lnTo>
                <a:lnTo>
                  <a:pt x="595287" y="8928"/>
                </a:lnTo>
                <a:lnTo>
                  <a:pt x="712216" y="4470"/>
                </a:lnTo>
                <a:lnTo>
                  <a:pt x="839774" y="2235"/>
                </a:lnTo>
                <a:lnTo>
                  <a:pt x="977963" y="0"/>
                </a:lnTo>
                <a:lnTo>
                  <a:pt x="1126782" y="2235"/>
                </a:lnTo>
                <a:lnTo>
                  <a:pt x="1286243" y="6692"/>
                </a:lnTo>
                <a:lnTo>
                  <a:pt x="1458442" y="15621"/>
                </a:lnTo>
                <a:lnTo>
                  <a:pt x="1641284" y="26771"/>
                </a:lnTo>
                <a:lnTo>
                  <a:pt x="1834756" y="44627"/>
                </a:lnTo>
                <a:lnTo>
                  <a:pt x="2040978" y="64706"/>
                </a:lnTo>
                <a:lnTo>
                  <a:pt x="2259952" y="89242"/>
                </a:lnTo>
                <a:lnTo>
                  <a:pt x="2489568" y="118249"/>
                </a:lnTo>
                <a:lnTo>
                  <a:pt x="2731935" y="153949"/>
                </a:lnTo>
                <a:lnTo>
                  <a:pt x="2984931" y="194106"/>
                </a:lnTo>
                <a:lnTo>
                  <a:pt x="3250679" y="240957"/>
                </a:lnTo>
                <a:lnTo>
                  <a:pt x="3529190" y="296735"/>
                </a:lnTo>
                <a:lnTo>
                  <a:pt x="3820452" y="356984"/>
                </a:lnTo>
                <a:lnTo>
                  <a:pt x="4124464" y="423913"/>
                </a:lnTo>
                <a:lnTo>
                  <a:pt x="4441240" y="499770"/>
                </a:lnTo>
                <a:lnTo>
                  <a:pt x="4770780" y="582320"/>
                </a:lnTo>
                <a:lnTo>
                  <a:pt x="5113070" y="673798"/>
                </a:lnTo>
                <a:lnTo>
                  <a:pt x="5468112" y="77419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609081" y="1695450"/>
            <a:ext cx="3308985" cy="652780"/>
          </a:xfrm>
          <a:custGeom>
            <a:avLst/>
            <a:gdLst/>
            <a:ahLst/>
            <a:cxnLst/>
            <a:rect l="l" t="t" r="r" b="b"/>
            <a:pathLst>
              <a:path w="3308984" h="652780">
                <a:moveTo>
                  <a:pt x="0" y="652272"/>
                </a:moveTo>
                <a:lnTo>
                  <a:pt x="95681" y="625462"/>
                </a:lnTo>
                <a:lnTo>
                  <a:pt x="357225" y="556221"/>
                </a:lnTo>
                <a:lnTo>
                  <a:pt x="537972" y="509308"/>
                </a:lnTo>
                <a:lnTo>
                  <a:pt x="746353" y="457936"/>
                </a:lnTo>
                <a:lnTo>
                  <a:pt x="978115" y="402082"/>
                </a:lnTo>
                <a:lnTo>
                  <a:pt x="1226908" y="341769"/>
                </a:lnTo>
                <a:lnTo>
                  <a:pt x="1490573" y="283692"/>
                </a:lnTo>
                <a:lnTo>
                  <a:pt x="1760626" y="225615"/>
                </a:lnTo>
                <a:lnTo>
                  <a:pt x="2037041" y="172008"/>
                </a:lnTo>
                <a:lnTo>
                  <a:pt x="2311349" y="120624"/>
                </a:lnTo>
                <a:lnTo>
                  <a:pt x="2447429" y="98285"/>
                </a:lnTo>
                <a:lnTo>
                  <a:pt x="2579268" y="75946"/>
                </a:lnTo>
                <a:lnTo>
                  <a:pt x="2711094" y="58077"/>
                </a:lnTo>
                <a:lnTo>
                  <a:pt x="2838678" y="40208"/>
                </a:lnTo>
                <a:lnTo>
                  <a:pt x="2964129" y="26809"/>
                </a:lnTo>
                <a:lnTo>
                  <a:pt x="3083204" y="15633"/>
                </a:lnTo>
                <a:lnTo>
                  <a:pt x="3198037" y="6705"/>
                </a:lnTo>
                <a:lnTo>
                  <a:pt x="330860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11833" y="1679442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080" y="0"/>
                </a:moveTo>
                <a:lnTo>
                  <a:pt x="1402803" y="0"/>
                </a:lnTo>
                <a:lnTo>
                  <a:pt x="1258061" y="4470"/>
                </a:lnTo>
                <a:lnTo>
                  <a:pt x="1121829" y="11163"/>
                </a:lnTo>
                <a:lnTo>
                  <a:pt x="994105" y="22326"/>
                </a:lnTo>
                <a:lnTo>
                  <a:pt x="874890" y="33489"/>
                </a:lnTo>
                <a:lnTo>
                  <a:pt x="762076" y="49110"/>
                </a:lnTo>
                <a:lnTo>
                  <a:pt x="659891" y="64744"/>
                </a:lnTo>
                <a:lnTo>
                  <a:pt x="564108" y="82600"/>
                </a:lnTo>
                <a:lnTo>
                  <a:pt x="478955" y="102692"/>
                </a:lnTo>
                <a:lnTo>
                  <a:pt x="398068" y="120548"/>
                </a:lnTo>
                <a:lnTo>
                  <a:pt x="327825" y="140639"/>
                </a:lnTo>
                <a:lnTo>
                  <a:pt x="206489" y="178587"/>
                </a:lnTo>
                <a:lnTo>
                  <a:pt x="157530" y="196443"/>
                </a:lnTo>
                <a:lnTo>
                  <a:pt x="51092" y="241096"/>
                </a:lnTo>
                <a:lnTo>
                  <a:pt x="0" y="267881"/>
                </a:lnTo>
                <a:lnTo>
                  <a:pt x="0" y="1330452"/>
                </a:lnTo>
                <a:lnTo>
                  <a:pt x="8719121" y="1330452"/>
                </a:lnTo>
                <a:lnTo>
                  <a:pt x="8723376" y="1323759"/>
                </a:lnTo>
                <a:lnTo>
                  <a:pt x="8723376" y="569239"/>
                </a:lnTo>
                <a:lnTo>
                  <a:pt x="8719121" y="571474"/>
                </a:lnTo>
                <a:lnTo>
                  <a:pt x="8638235" y="604964"/>
                </a:lnTo>
                <a:lnTo>
                  <a:pt x="8557336" y="636206"/>
                </a:lnTo>
                <a:lnTo>
                  <a:pt x="8472195" y="665225"/>
                </a:lnTo>
                <a:lnTo>
                  <a:pt x="8384920" y="692022"/>
                </a:lnTo>
                <a:lnTo>
                  <a:pt x="8295512" y="718807"/>
                </a:lnTo>
                <a:lnTo>
                  <a:pt x="8201850" y="743356"/>
                </a:lnTo>
                <a:lnTo>
                  <a:pt x="8106054" y="763447"/>
                </a:lnTo>
                <a:lnTo>
                  <a:pt x="8006003" y="783539"/>
                </a:lnTo>
                <a:lnTo>
                  <a:pt x="7901698" y="801395"/>
                </a:lnTo>
                <a:lnTo>
                  <a:pt x="7793139" y="814793"/>
                </a:lnTo>
                <a:lnTo>
                  <a:pt x="7680325" y="828192"/>
                </a:lnTo>
                <a:lnTo>
                  <a:pt x="7563243" y="837120"/>
                </a:lnTo>
                <a:lnTo>
                  <a:pt x="7441907" y="846048"/>
                </a:lnTo>
                <a:lnTo>
                  <a:pt x="7314183" y="850506"/>
                </a:lnTo>
                <a:lnTo>
                  <a:pt x="7182205" y="850506"/>
                </a:lnTo>
                <a:lnTo>
                  <a:pt x="7043839" y="848283"/>
                </a:lnTo>
                <a:lnTo>
                  <a:pt x="6899084" y="843813"/>
                </a:lnTo>
                <a:lnTo>
                  <a:pt x="6750088" y="837120"/>
                </a:lnTo>
                <a:lnTo>
                  <a:pt x="6594690" y="825957"/>
                </a:lnTo>
                <a:lnTo>
                  <a:pt x="6430771" y="810336"/>
                </a:lnTo>
                <a:lnTo>
                  <a:pt x="6260477" y="792467"/>
                </a:lnTo>
                <a:lnTo>
                  <a:pt x="6083808" y="770153"/>
                </a:lnTo>
                <a:lnTo>
                  <a:pt x="5900737" y="745591"/>
                </a:lnTo>
                <a:lnTo>
                  <a:pt x="5709158" y="716572"/>
                </a:lnTo>
                <a:lnTo>
                  <a:pt x="5509056" y="683094"/>
                </a:lnTo>
                <a:lnTo>
                  <a:pt x="5302567" y="645134"/>
                </a:lnTo>
                <a:lnTo>
                  <a:pt x="5085448" y="602729"/>
                </a:lnTo>
                <a:lnTo>
                  <a:pt x="4861928" y="558076"/>
                </a:lnTo>
                <a:lnTo>
                  <a:pt x="4627778" y="506742"/>
                </a:lnTo>
                <a:lnTo>
                  <a:pt x="4387240" y="453161"/>
                </a:lnTo>
                <a:lnTo>
                  <a:pt x="4136047" y="395122"/>
                </a:lnTo>
                <a:lnTo>
                  <a:pt x="3874223" y="330390"/>
                </a:lnTo>
                <a:lnTo>
                  <a:pt x="3614521" y="267881"/>
                </a:lnTo>
                <a:lnTo>
                  <a:pt x="3363328" y="214299"/>
                </a:lnTo>
                <a:lnTo>
                  <a:pt x="3122790" y="165201"/>
                </a:lnTo>
                <a:lnTo>
                  <a:pt x="2892894" y="125018"/>
                </a:lnTo>
                <a:lnTo>
                  <a:pt x="2673642" y="91528"/>
                </a:lnTo>
                <a:lnTo>
                  <a:pt x="2462898" y="62509"/>
                </a:lnTo>
                <a:lnTo>
                  <a:pt x="2262797" y="40182"/>
                </a:lnTo>
                <a:lnTo>
                  <a:pt x="2073351" y="22326"/>
                </a:lnTo>
                <a:lnTo>
                  <a:pt x="1890280" y="11163"/>
                </a:lnTo>
                <a:lnTo>
                  <a:pt x="1719986" y="2235"/>
                </a:lnTo>
                <a:lnTo>
                  <a:pt x="1556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E37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3656" y="2302356"/>
            <a:ext cx="366649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63D86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7632"/>
            <a:ext cx="6876287" cy="684274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5140" y="5839374"/>
            <a:ext cx="2310613" cy="4297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E37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63D86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63D86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235" y="300861"/>
            <a:ext cx="784098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E37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73667" y="1817841"/>
            <a:ext cx="5309234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5A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0146" y="6352851"/>
            <a:ext cx="2171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63D86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gaymer@missionsq.o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missionsq.org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arc.org/costofdela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marc.org/enrol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arc.org/savingsboos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marc.org/grow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ssionsquare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hyperlink" Target="https://www.icmarc.org/accountaggregationvideo.html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hyperlink" Target="http://www.adviserinfo.sec.gov/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://www.missionsq.org/" TargetMode="External"/><Relationship Id="rId9" Type="http://schemas.openxmlformats.org/officeDocument/2006/relationships/image" Target="../media/image3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marc.org/cfpwebinars" TargetMode="External"/><Relationship Id="rId4" Type="http://schemas.openxmlformats.org/officeDocument/2006/relationships/hyperlink" Target="http://www.adviserinfo.sec.gov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arc.org/cfpwebinar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hyperlink" Target="mailto:RCarmen@icmarc.org" TargetMode="Externa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onsq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6456045"/>
            <a:chOff x="211833" y="228600"/>
            <a:chExt cx="8723630" cy="6456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6035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4853" y="5500115"/>
              <a:ext cx="2880360" cy="713740"/>
            </a:xfrm>
            <a:custGeom>
              <a:avLst/>
              <a:gdLst/>
              <a:ahLst/>
              <a:cxnLst/>
              <a:rect l="l" t="t" r="r" b="b"/>
              <a:pathLst>
                <a:path w="2880359" h="713739">
                  <a:moveTo>
                    <a:pt x="2880360" y="0"/>
                  </a:moveTo>
                  <a:lnTo>
                    <a:pt x="2873971" y="0"/>
                  </a:lnTo>
                  <a:lnTo>
                    <a:pt x="2752623" y="20053"/>
                  </a:lnTo>
                  <a:lnTo>
                    <a:pt x="2629154" y="42354"/>
                  </a:lnTo>
                  <a:lnTo>
                    <a:pt x="2503551" y="66865"/>
                  </a:lnTo>
                  <a:lnTo>
                    <a:pt x="2373693" y="91376"/>
                  </a:lnTo>
                  <a:lnTo>
                    <a:pt x="2241702" y="120357"/>
                  </a:lnTo>
                  <a:lnTo>
                    <a:pt x="2105444" y="149326"/>
                  </a:lnTo>
                  <a:lnTo>
                    <a:pt x="1967077" y="182765"/>
                  </a:lnTo>
                  <a:lnTo>
                    <a:pt x="1824443" y="216192"/>
                  </a:lnTo>
                  <a:lnTo>
                    <a:pt x="1566849" y="280835"/>
                  </a:lnTo>
                  <a:lnTo>
                    <a:pt x="1315643" y="338785"/>
                  </a:lnTo>
                  <a:lnTo>
                    <a:pt x="1075080" y="392277"/>
                  </a:lnTo>
                  <a:lnTo>
                    <a:pt x="843026" y="443534"/>
                  </a:lnTo>
                  <a:lnTo>
                    <a:pt x="621626" y="488111"/>
                  </a:lnTo>
                  <a:lnTo>
                    <a:pt x="406615" y="528231"/>
                  </a:lnTo>
                  <a:lnTo>
                    <a:pt x="200113" y="566127"/>
                  </a:lnTo>
                  <a:lnTo>
                    <a:pt x="0" y="599567"/>
                  </a:lnTo>
                  <a:lnTo>
                    <a:pt x="138379" y="619620"/>
                  </a:lnTo>
                  <a:lnTo>
                    <a:pt x="270370" y="637451"/>
                  </a:lnTo>
                  <a:lnTo>
                    <a:pt x="398094" y="653046"/>
                  </a:lnTo>
                  <a:lnTo>
                    <a:pt x="523697" y="666432"/>
                  </a:lnTo>
                  <a:lnTo>
                    <a:pt x="645045" y="679792"/>
                  </a:lnTo>
                  <a:lnTo>
                    <a:pt x="762139" y="688708"/>
                  </a:lnTo>
                  <a:lnTo>
                    <a:pt x="874966" y="697636"/>
                  </a:lnTo>
                  <a:lnTo>
                    <a:pt x="985659" y="704316"/>
                  </a:lnTo>
                  <a:lnTo>
                    <a:pt x="1094232" y="708774"/>
                  </a:lnTo>
                  <a:lnTo>
                    <a:pt x="1298613" y="713232"/>
                  </a:lnTo>
                  <a:lnTo>
                    <a:pt x="1396542" y="713232"/>
                  </a:lnTo>
                  <a:lnTo>
                    <a:pt x="1586001" y="708774"/>
                  </a:lnTo>
                  <a:lnTo>
                    <a:pt x="1675422" y="704316"/>
                  </a:lnTo>
                  <a:lnTo>
                    <a:pt x="1762696" y="697636"/>
                  </a:lnTo>
                  <a:lnTo>
                    <a:pt x="1845729" y="690943"/>
                  </a:lnTo>
                  <a:lnTo>
                    <a:pt x="1928749" y="682028"/>
                  </a:lnTo>
                  <a:lnTo>
                    <a:pt x="2086292" y="659739"/>
                  </a:lnTo>
                  <a:lnTo>
                    <a:pt x="2235314" y="632993"/>
                  </a:lnTo>
                  <a:lnTo>
                    <a:pt x="2375814" y="601789"/>
                  </a:lnTo>
                  <a:lnTo>
                    <a:pt x="2443937" y="583958"/>
                  </a:lnTo>
                  <a:lnTo>
                    <a:pt x="2509939" y="566127"/>
                  </a:lnTo>
                  <a:lnTo>
                    <a:pt x="2637663" y="526008"/>
                  </a:lnTo>
                  <a:lnTo>
                    <a:pt x="2759011" y="481431"/>
                  </a:lnTo>
                  <a:lnTo>
                    <a:pt x="2876105" y="434632"/>
                  </a:lnTo>
                  <a:lnTo>
                    <a:pt x="2880360" y="432396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1279" y="5372101"/>
              <a:ext cx="5552440" cy="850900"/>
            </a:xfrm>
            <a:custGeom>
              <a:avLst/>
              <a:gdLst/>
              <a:ahLst/>
              <a:cxnLst/>
              <a:rect l="l" t="t" r="r" b="b"/>
              <a:pathLst>
                <a:path w="5552440" h="850900">
                  <a:moveTo>
                    <a:pt x="853655" y="0"/>
                  </a:moveTo>
                  <a:lnTo>
                    <a:pt x="685482" y="0"/>
                  </a:lnTo>
                  <a:lnTo>
                    <a:pt x="527939" y="4457"/>
                  </a:lnTo>
                  <a:lnTo>
                    <a:pt x="381050" y="11163"/>
                  </a:lnTo>
                  <a:lnTo>
                    <a:pt x="244817" y="22313"/>
                  </a:lnTo>
                  <a:lnTo>
                    <a:pt x="117081" y="35712"/>
                  </a:lnTo>
                  <a:lnTo>
                    <a:pt x="0" y="53568"/>
                  </a:lnTo>
                  <a:lnTo>
                    <a:pt x="163918" y="73660"/>
                  </a:lnTo>
                  <a:lnTo>
                    <a:pt x="334225" y="95973"/>
                  </a:lnTo>
                  <a:lnTo>
                    <a:pt x="510908" y="124993"/>
                  </a:lnTo>
                  <a:lnTo>
                    <a:pt x="693991" y="156235"/>
                  </a:lnTo>
                  <a:lnTo>
                    <a:pt x="883450" y="194183"/>
                  </a:lnTo>
                  <a:lnTo>
                    <a:pt x="1079309" y="234353"/>
                  </a:lnTo>
                  <a:lnTo>
                    <a:pt x="1283665" y="278993"/>
                  </a:lnTo>
                  <a:lnTo>
                    <a:pt x="1492300" y="330339"/>
                  </a:lnTo>
                  <a:lnTo>
                    <a:pt x="1869097" y="421843"/>
                  </a:lnTo>
                  <a:lnTo>
                    <a:pt x="2226729" y="502196"/>
                  </a:lnTo>
                  <a:lnTo>
                    <a:pt x="2563088" y="575856"/>
                  </a:lnTo>
                  <a:lnTo>
                    <a:pt x="2727007" y="607098"/>
                  </a:lnTo>
                  <a:lnTo>
                    <a:pt x="2882404" y="638352"/>
                  </a:lnTo>
                  <a:lnTo>
                    <a:pt x="3035681" y="667372"/>
                  </a:lnTo>
                  <a:lnTo>
                    <a:pt x="3184702" y="691921"/>
                  </a:lnTo>
                  <a:lnTo>
                    <a:pt x="3329457" y="716470"/>
                  </a:lnTo>
                  <a:lnTo>
                    <a:pt x="3469957" y="738797"/>
                  </a:lnTo>
                  <a:lnTo>
                    <a:pt x="3606203" y="756653"/>
                  </a:lnTo>
                  <a:lnTo>
                    <a:pt x="3738181" y="774509"/>
                  </a:lnTo>
                  <a:lnTo>
                    <a:pt x="3865918" y="790130"/>
                  </a:lnTo>
                  <a:lnTo>
                    <a:pt x="3991521" y="805751"/>
                  </a:lnTo>
                  <a:lnTo>
                    <a:pt x="4112856" y="816914"/>
                  </a:lnTo>
                  <a:lnTo>
                    <a:pt x="4229938" y="825842"/>
                  </a:lnTo>
                  <a:lnTo>
                    <a:pt x="4342765" y="834771"/>
                  </a:lnTo>
                  <a:lnTo>
                    <a:pt x="4453470" y="841463"/>
                  </a:lnTo>
                  <a:lnTo>
                    <a:pt x="4666348" y="850392"/>
                  </a:lnTo>
                  <a:lnTo>
                    <a:pt x="4864328" y="850392"/>
                  </a:lnTo>
                  <a:lnTo>
                    <a:pt x="5051666" y="845921"/>
                  </a:lnTo>
                  <a:lnTo>
                    <a:pt x="5141074" y="841463"/>
                  </a:lnTo>
                  <a:lnTo>
                    <a:pt x="5228348" y="834771"/>
                  </a:lnTo>
                  <a:lnTo>
                    <a:pt x="5313502" y="825842"/>
                  </a:lnTo>
                  <a:lnTo>
                    <a:pt x="5475300" y="807986"/>
                  </a:lnTo>
                  <a:lnTo>
                    <a:pt x="5551932" y="796823"/>
                  </a:lnTo>
                  <a:lnTo>
                    <a:pt x="5430583" y="781202"/>
                  </a:lnTo>
                  <a:lnTo>
                    <a:pt x="5304993" y="765581"/>
                  </a:lnTo>
                  <a:lnTo>
                    <a:pt x="5043144" y="727633"/>
                  </a:lnTo>
                  <a:lnTo>
                    <a:pt x="4766398" y="680758"/>
                  </a:lnTo>
                  <a:lnTo>
                    <a:pt x="4474756" y="629424"/>
                  </a:lnTo>
                  <a:lnTo>
                    <a:pt x="4166082" y="566928"/>
                  </a:lnTo>
                  <a:lnTo>
                    <a:pt x="3840365" y="497738"/>
                  </a:lnTo>
                  <a:lnTo>
                    <a:pt x="3497630" y="417385"/>
                  </a:lnTo>
                  <a:lnTo>
                    <a:pt x="3135731" y="330339"/>
                  </a:lnTo>
                  <a:lnTo>
                    <a:pt x="2993110" y="296849"/>
                  </a:lnTo>
                  <a:lnTo>
                    <a:pt x="2854731" y="263372"/>
                  </a:lnTo>
                  <a:lnTo>
                    <a:pt x="2586507" y="205346"/>
                  </a:lnTo>
                  <a:lnTo>
                    <a:pt x="2456649" y="180797"/>
                  </a:lnTo>
                  <a:lnTo>
                    <a:pt x="2331046" y="156235"/>
                  </a:lnTo>
                  <a:lnTo>
                    <a:pt x="2207577" y="133921"/>
                  </a:lnTo>
                  <a:lnTo>
                    <a:pt x="2086229" y="113830"/>
                  </a:lnTo>
                  <a:lnTo>
                    <a:pt x="1969147" y="95973"/>
                  </a:lnTo>
                  <a:lnTo>
                    <a:pt x="1852066" y="80352"/>
                  </a:lnTo>
                  <a:lnTo>
                    <a:pt x="1630667" y="51333"/>
                  </a:lnTo>
                  <a:lnTo>
                    <a:pt x="1419910" y="31242"/>
                  </a:lnTo>
                  <a:lnTo>
                    <a:pt x="1221930" y="15621"/>
                  </a:lnTo>
                  <a:lnTo>
                    <a:pt x="1032471" y="4457"/>
                  </a:lnTo>
                  <a:lnTo>
                    <a:pt x="853655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353" y="5385050"/>
              <a:ext cx="5474335" cy="774700"/>
            </a:xfrm>
            <a:custGeom>
              <a:avLst/>
              <a:gdLst/>
              <a:ahLst/>
              <a:cxnLst/>
              <a:rect l="l" t="t" r="r" b="b"/>
              <a:pathLst>
                <a:path w="5474334" h="774700">
                  <a:moveTo>
                    <a:pt x="0" y="78092"/>
                  </a:moveTo>
                  <a:lnTo>
                    <a:pt x="19151" y="73634"/>
                  </a:lnTo>
                  <a:lnTo>
                    <a:pt x="76619" y="62471"/>
                  </a:lnTo>
                  <a:lnTo>
                    <a:pt x="174523" y="46863"/>
                  </a:lnTo>
                  <a:lnTo>
                    <a:pt x="238379" y="37934"/>
                  </a:lnTo>
                  <a:lnTo>
                    <a:pt x="312877" y="29006"/>
                  </a:lnTo>
                  <a:lnTo>
                    <a:pt x="395884" y="22313"/>
                  </a:lnTo>
                  <a:lnTo>
                    <a:pt x="491655" y="15621"/>
                  </a:lnTo>
                  <a:lnTo>
                    <a:pt x="595947" y="8928"/>
                  </a:lnTo>
                  <a:lnTo>
                    <a:pt x="713003" y="4470"/>
                  </a:lnTo>
                  <a:lnTo>
                    <a:pt x="840714" y="2235"/>
                  </a:lnTo>
                  <a:lnTo>
                    <a:pt x="979055" y="0"/>
                  </a:lnTo>
                  <a:lnTo>
                    <a:pt x="1128039" y="2235"/>
                  </a:lnTo>
                  <a:lnTo>
                    <a:pt x="1287678" y="6692"/>
                  </a:lnTo>
                  <a:lnTo>
                    <a:pt x="1460068" y="15621"/>
                  </a:lnTo>
                  <a:lnTo>
                    <a:pt x="1643113" y="26771"/>
                  </a:lnTo>
                  <a:lnTo>
                    <a:pt x="1836801" y="44627"/>
                  </a:lnTo>
                  <a:lnTo>
                    <a:pt x="2043252" y="64706"/>
                  </a:lnTo>
                  <a:lnTo>
                    <a:pt x="2262479" y="89242"/>
                  </a:lnTo>
                  <a:lnTo>
                    <a:pt x="2492336" y="118249"/>
                  </a:lnTo>
                  <a:lnTo>
                    <a:pt x="2734970" y="153949"/>
                  </a:lnTo>
                  <a:lnTo>
                    <a:pt x="2988259" y="194106"/>
                  </a:lnTo>
                  <a:lnTo>
                    <a:pt x="3254298" y="240957"/>
                  </a:lnTo>
                  <a:lnTo>
                    <a:pt x="3533114" y="296735"/>
                  </a:lnTo>
                  <a:lnTo>
                    <a:pt x="3824706" y="356984"/>
                  </a:lnTo>
                  <a:lnTo>
                    <a:pt x="4129062" y="423913"/>
                  </a:lnTo>
                  <a:lnTo>
                    <a:pt x="4446193" y="499770"/>
                  </a:lnTo>
                  <a:lnTo>
                    <a:pt x="4776101" y="582320"/>
                  </a:lnTo>
                  <a:lnTo>
                    <a:pt x="5118773" y="673798"/>
                  </a:lnTo>
                  <a:lnTo>
                    <a:pt x="5474208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6702" y="5371338"/>
              <a:ext cx="3312160" cy="650875"/>
            </a:xfrm>
            <a:custGeom>
              <a:avLst/>
              <a:gdLst/>
              <a:ahLst/>
              <a:cxnLst/>
              <a:rect l="l" t="t" r="r" b="b"/>
              <a:pathLst>
                <a:path w="3312159" h="650875">
                  <a:moveTo>
                    <a:pt x="0" y="650748"/>
                  </a:moveTo>
                  <a:lnTo>
                    <a:pt x="95770" y="624001"/>
                  </a:lnTo>
                  <a:lnTo>
                    <a:pt x="357555" y="554913"/>
                  </a:lnTo>
                  <a:lnTo>
                    <a:pt x="538467" y="508114"/>
                  </a:lnTo>
                  <a:lnTo>
                    <a:pt x="747039" y="456857"/>
                  </a:lnTo>
                  <a:lnTo>
                    <a:pt x="979017" y="401142"/>
                  </a:lnTo>
                  <a:lnTo>
                    <a:pt x="1228039" y="340969"/>
                  </a:lnTo>
                  <a:lnTo>
                    <a:pt x="1491945" y="283032"/>
                  </a:lnTo>
                  <a:lnTo>
                    <a:pt x="1762239" y="225082"/>
                  </a:lnTo>
                  <a:lnTo>
                    <a:pt x="2038921" y="171602"/>
                  </a:lnTo>
                  <a:lnTo>
                    <a:pt x="2313470" y="120345"/>
                  </a:lnTo>
                  <a:lnTo>
                    <a:pt x="2449690" y="98056"/>
                  </a:lnTo>
                  <a:lnTo>
                    <a:pt x="2581643" y="75768"/>
                  </a:lnTo>
                  <a:lnTo>
                    <a:pt x="2713596" y="57937"/>
                  </a:lnTo>
                  <a:lnTo>
                    <a:pt x="2841294" y="40119"/>
                  </a:lnTo>
                  <a:lnTo>
                    <a:pt x="2966859" y="26746"/>
                  </a:lnTo>
                  <a:lnTo>
                    <a:pt x="3086049" y="15595"/>
                  </a:lnTo>
                  <a:lnTo>
                    <a:pt x="3200984" y="6680"/>
                  </a:lnTo>
                  <a:lnTo>
                    <a:pt x="331165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5355335"/>
              <a:ext cx="8723630" cy="1329055"/>
            </a:xfrm>
            <a:custGeom>
              <a:avLst/>
              <a:gdLst/>
              <a:ahLst/>
              <a:cxnLst/>
              <a:rect l="l" t="t" r="r" b="b"/>
              <a:pathLst>
                <a:path w="8723630" h="1329054">
                  <a:moveTo>
                    <a:pt x="1556080" y="0"/>
                  </a:moveTo>
                  <a:lnTo>
                    <a:pt x="1402803" y="0"/>
                  </a:lnTo>
                  <a:lnTo>
                    <a:pt x="1258061" y="4457"/>
                  </a:lnTo>
                  <a:lnTo>
                    <a:pt x="1121829" y="11150"/>
                  </a:lnTo>
                  <a:lnTo>
                    <a:pt x="994105" y="22301"/>
                  </a:lnTo>
                  <a:lnTo>
                    <a:pt x="874890" y="33451"/>
                  </a:lnTo>
                  <a:lnTo>
                    <a:pt x="762076" y="49060"/>
                  </a:lnTo>
                  <a:lnTo>
                    <a:pt x="659891" y="64668"/>
                  </a:lnTo>
                  <a:lnTo>
                    <a:pt x="564108" y="82499"/>
                  </a:lnTo>
                  <a:lnTo>
                    <a:pt x="478955" y="102565"/>
                  </a:lnTo>
                  <a:lnTo>
                    <a:pt x="398068" y="120408"/>
                  </a:lnTo>
                  <a:lnTo>
                    <a:pt x="327825" y="140474"/>
                  </a:lnTo>
                  <a:lnTo>
                    <a:pt x="206489" y="178384"/>
                  </a:lnTo>
                  <a:lnTo>
                    <a:pt x="157530" y="196215"/>
                  </a:lnTo>
                  <a:lnTo>
                    <a:pt x="51092" y="240817"/>
                  </a:lnTo>
                  <a:lnTo>
                    <a:pt x="0" y="267563"/>
                  </a:lnTo>
                  <a:lnTo>
                    <a:pt x="0" y="1328928"/>
                  </a:lnTo>
                  <a:lnTo>
                    <a:pt x="8719121" y="1328928"/>
                  </a:lnTo>
                  <a:lnTo>
                    <a:pt x="8723376" y="1322235"/>
                  </a:lnTo>
                  <a:lnTo>
                    <a:pt x="8723376" y="568579"/>
                  </a:lnTo>
                  <a:lnTo>
                    <a:pt x="8719121" y="570814"/>
                  </a:lnTo>
                  <a:lnTo>
                    <a:pt x="8638235" y="604266"/>
                  </a:lnTo>
                  <a:lnTo>
                    <a:pt x="8557336" y="635482"/>
                  </a:lnTo>
                  <a:lnTo>
                    <a:pt x="8472195" y="664464"/>
                  </a:lnTo>
                  <a:lnTo>
                    <a:pt x="8384920" y="691222"/>
                  </a:lnTo>
                  <a:lnTo>
                    <a:pt x="8295512" y="717981"/>
                  </a:lnTo>
                  <a:lnTo>
                    <a:pt x="8201850" y="742505"/>
                  </a:lnTo>
                  <a:lnTo>
                    <a:pt x="8106054" y="762571"/>
                  </a:lnTo>
                  <a:lnTo>
                    <a:pt x="8006003" y="782637"/>
                  </a:lnTo>
                  <a:lnTo>
                    <a:pt x="7901698" y="800481"/>
                  </a:lnTo>
                  <a:lnTo>
                    <a:pt x="7793139" y="813854"/>
                  </a:lnTo>
                  <a:lnTo>
                    <a:pt x="7680325" y="827239"/>
                  </a:lnTo>
                  <a:lnTo>
                    <a:pt x="7563243" y="836155"/>
                  </a:lnTo>
                  <a:lnTo>
                    <a:pt x="7441907" y="845070"/>
                  </a:lnTo>
                  <a:lnTo>
                    <a:pt x="7314183" y="849528"/>
                  </a:lnTo>
                  <a:lnTo>
                    <a:pt x="7182205" y="849528"/>
                  </a:lnTo>
                  <a:lnTo>
                    <a:pt x="7043839" y="847305"/>
                  </a:lnTo>
                  <a:lnTo>
                    <a:pt x="6899084" y="842848"/>
                  </a:lnTo>
                  <a:lnTo>
                    <a:pt x="6750088" y="836155"/>
                  </a:lnTo>
                  <a:lnTo>
                    <a:pt x="6594690" y="825004"/>
                  </a:lnTo>
                  <a:lnTo>
                    <a:pt x="6430771" y="809396"/>
                  </a:lnTo>
                  <a:lnTo>
                    <a:pt x="6260477" y="791552"/>
                  </a:lnTo>
                  <a:lnTo>
                    <a:pt x="6083808" y="769264"/>
                  </a:lnTo>
                  <a:lnTo>
                    <a:pt x="5900737" y="744740"/>
                  </a:lnTo>
                  <a:lnTo>
                    <a:pt x="5709158" y="715746"/>
                  </a:lnTo>
                  <a:lnTo>
                    <a:pt x="5509056" y="682307"/>
                  </a:lnTo>
                  <a:lnTo>
                    <a:pt x="5302567" y="644397"/>
                  </a:lnTo>
                  <a:lnTo>
                    <a:pt x="5085448" y="602030"/>
                  </a:lnTo>
                  <a:lnTo>
                    <a:pt x="4861928" y="557441"/>
                  </a:lnTo>
                  <a:lnTo>
                    <a:pt x="4627778" y="506145"/>
                  </a:lnTo>
                  <a:lnTo>
                    <a:pt x="4387240" y="452640"/>
                  </a:lnTo>
                  <a:lnTo>
                    <a:pt x="4136047" y="394665"/>
                  </a:lnTo>
                  <a:lnTo>
                    <a:pt x="3874223" y="329996"/>
                  </a:lnTo>
                  <a:lnTo>
                    <a:pt x="3614521" y="267563"/>
                  </a:lnTo>
                  <a:lnTo>
                    <a:pt x="3363328" y="214058"/>
                  </a:lnTo>
                  <a:lnTo>
                    <a:pt x="3122790" y="164998"/>
                  </a:lnTo>
                  <a:lnTo>
                    <a:pt x="2892894" y="124866"/>
                  </a:lnTo>
                  <a:lnTo>
                    <a:pt x="2673642" y="91414"/>
                  </a:lnTo>
                  <a:lnTo>
                    <a:pt x="2462898" y="62433"/>
                  </a:lnTo>
                  <a:lnTo>
                    <a:pt x="2262797" y="40131"/>
                  </a:lnTo>
                  <a:lnTo>
                    <a:pt x="2073351" y="22301"/>
                  </a:lnTo>
                  <a:lnTo>
                    <a:pt x="1890280" y="11150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02594" y="1155763"/>
            <a:ext cx="6890384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Candara"/>
                <a:cs typeface="Candara"/>
              </a:rPr>
              <a:t>SUNRISE</a:t>
            </a:r>
            <a:r>
              <a:rPr sz="4000" spc="-1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dirty="0">
                <a:solidFill>
                  <a:srgbClr val="FFFFFF"/>
                </a:solidFill>
                <a:latin typeface="Candara"/>
                <a:cs typeface="Candara"/>
              </a:rPr>
              <a:t>GENERAL</a:t>
            </a:r>
            <a:r>
              <a:rPr sz="4000" spc="-1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ndara"/>
                <a:cs typeface="Candara"/>
              </a:rPr>
              <a:t>EMPLOYEES RETIREMENT</a:t>
            </a:r>
            <a:r>
              <a:rPr sz="4000" spc="-1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ndara"/>
                <a:cs typeface="Candara"/>
              </a:rPr>
              <a:t>PLAN </a:t>
            </a:r>
            <a:r>
              <a:rPr sz="4000" spc="-10" dirty="0">
                <a:solidFill>
                  <a:srgbClr val="FFFFFF"/>
                </a:solidFill>
                <a:latin typeface="Candara"/>
                <a:cs typeface="Candara"/>
              </a:rPr>
              <a:t>RETIREMENT</a:t>
            </a:r>
            <a:r>
              <a:rPr sz="4000" spc="-1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ndara"/>
                <a:cs typeface="Candara"/>
              </a:rPr>
              <a:t>WORKSHOP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5340" y="3259328"/>
            <a:ext cx="5303520" cy="1991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627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ndara"/>
                <a:cs typeface="Candara"/>
              </a:rPr>
              <a:t>April</a:t>
            </a:r>
            <a:r>
              <a:rPr sz="2800" b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ndara"/>
                <a:cs typeface="Candara"/>
              </a:rPr>
              <a:t>18,</a:t>
            </a:r>
            <a:r>
              <a:rPr sz="2800" b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ndara"/>
                <a:cs typeface="Candara"/>
              </a:rPr>
              <a:t>2022</a:t>
            </a:r>
            <a:endParaRPr sz="2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Candara"/>
              <a:cs typeface="Candara"/>
            </a:endParaRPr>
          </a:p>
          <a:p>
            <a:pPr marL="927100" marR="5080" indent="-914400">
              <a:lnSpc>
                <a:spcPct val="100000"/>
              </a:lnSpc>
            </a:pPr>
            <a:r>
              <a:rPr sz="2400" b="1" dirty="0">
                <a:solidFill>
                  <a:srgbClr val="06436B"/>
                </a:solidFill>
                <a:latin typeface="Candara"/>
                <a:cs typeface="Candara"/>
              </a:rPr>
              <a:t>BY:</a:t>
            </a:r>
            <a:r>
              <a:rPr sz="2400" b="1" spc="-3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436B"/>
                </a:solidFill>
                <a:latin typeface="Candara"/>
                <a:cs typeface="Candara"/>
              </a:rPr>
              <a:t>STUART</a:t>
            </a:r>
            <a:r>
              <a:rPr sz="2400" b="1" spc="-4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436B"/>
                </a:solidFill>
                <a:latin typeface="Candara"/>
                <a:cs typeface="Candara"/>
              </a:rPr>
              <a:t>A.</a:t>
            </a:r>
            <a:r>
              <a:rPr sz="2400" b="1" spc="-2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436B"/>
                </a:solidFill>
                <a:latin typeface="Candara"/>
                <a:cs typeface="Candara"/>
              </a:rPr>
              <a:t>KAUFMAN,</a:t>
            </a:r>
            <a:r>
              <a:rPr sz="2400" b="1" spc="-3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436B"/>
                </a:solidFill>
                <a:latin typeface="Candara"/>
                <a:cs typeface="Candara"/>
              </a:rPr>
              <a:t>ESQ. </a:t>
            </a:r>
            <a:r>
              <a:rPr sz="2400" b="1" dirty="0">
                <a:solidFill>
                  <a:srgbClr val="06436B"/>
                </a:solidFill>
                <a:latin typeface="Candara"/>
                <a:cs typeface="Candara"/>
              </a:rPr>
              <a:t>KLAUSNER,</a:t>
            </a:r>
            <a:r>
              <a:rPr sz="2400" b="1" spc="-5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436B"/>
                </a:solidFill>
                <a:latin typeface="Candara"/>
                <a:cs typeface="Candara"/>
              </a:rPr>
              <a:t>KAUFMAN,</a:t>
            </a:r>
            <a:r>
              <a:rPr sz="2400" b="1" spc="-4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436B"/>
                </a:solidFill>
                <a:latin typeface="Candara"/>
                <a:cs typeface="Candara"/>
              </a:rPr>
              <a:t>JENSEN</a:t>
            </a:r>
            <a:r>
              <a:rPr sz="2400" b="1" spc="-2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400" b="1" spc="-50" dirty="0">
                <a:solidFill>
                  <a:srgbClr val="06436B"/>
                </a:solidFill>
                <a:latin typeface="Candara"/>
                <a:cs typeface="Candara"/>
              </a:rPr>
              <a:t>&amp; </a:t>
            </a:r>
            <a:r>
              <a:rPr sz="2400" b="1" dirty="0">
                <a:solidFill>
                  <a:srgbClr val="06436B"/>
                </a:solidFill>
                <a:latin typeface="Candara"/>
                <a:cs typeface="Candara"/>
              </a:rPr>
              <a:t>LEVINSON,</a:t>
            </a:r>
            <a:r>
              <a:rPr sz="2400" b="1" spc="-20" dirty="0">
                <a:solidFill>
                  <a:srgbClr val="06436B"/>
                </a:solidFill>
                <a:latin typeface="Candara"/>
                <a:cs typeface="Candara"/>
              </a:rPr>
              <a:t> P.A.</a:t>
            </a:r>
            <a:endParaRPr sz="2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4572000"/>
            <a:ext cx="1417319" cy="1463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16939" y="2469895"/>
            <a:ext cx="7252970" cy="33108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6385" marR="5080" indent="-274320" algn="just">
              <a:lnSpc>
                <a:spcPts val="2110"/>
              </a:lnSpc>
              <a:spcBef>
                <a:spcPts val="60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200" b="1" spc="2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most</a:t>
            </a:r>
            <a:r>
              <a:rPr sz="2200" b="1" spc="2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employees,</a:t>
            </a:r>
            <a:r>
              <a:rPr sz="2200" b="1" spc="2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Average</a:t>
            </a:r>
            <a:r>
              <a:rPr sz="2200" b="1" spc="204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Final</a:t>
            </a:r>
            <a:r>
              <a:rPr sz="2200" b="1" spc="2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Compensation</a:t>
            </a:r>
            <a:r>
              <a:rPr sz="22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is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434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average</a:t>
            </a:r>
            <a:r>
              <a:rPr sz="2200" b="1" spc="4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u="sng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salary</a:t>
            </a:r>
            <a:r>
              <a:rPr sz="2200" b="1" spc="4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4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2200" b="1" spc="4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3</a:t>
            </a:r>
            <a:r>
              <a:rPr sz="2200" b="1" spc="4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best</a:t>
            </a:r>
            <a:r>
              <a:rPr sz="2200" b="1" spc="4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consecutive</a:t>
            </a:r>
            <a:r>
              <a:rPr sz="2200" b="1" spc="4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earning years.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30B6FC"/>
              </a:buClr>
              <a:buFont typeface="Arial"/>
              <a:buChar char="•"/>
            </a:pPr>
            <a:endParaRPr sz="2600">
              <a:latin typeface="Candara"/>
              <a:cs typeface="Candara"/>
            </a:endParaRPr>
          </a:p>
          <a:p>
            <a:pPr marL="286385" marR="5715" indent="-274320" algn="just">
              <a:lnSpc>
                <a:spcPts val="211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Salary</a:t>
            </a:r>
            <a:r>
              <a:rPr sz="2200" b="1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includes</a:t>
            </a:r>
            <a:r>
              <a:rPr sz="2200" b="1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up</a:t>
            </a:r>
            <a:r>
              <a:rPr sz="2200" b="1" spc="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200" b="1" spc="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300</a:t>
            </a:r>
            <a:r>
              <a:rPr sz="2200" b="1" spc="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hours</a:t>
            </a:r>
            <a:r>
              <a:rPr sz="2200" b="1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overtime</a:t>
            </a:r>
            <a:r>
              <a:rPr sz="2200" b="1" spc="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200" b="1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Tier</a:t>
            </a:r>
            <a:r>
              <a:rPr sz="2200" b="1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r>
              <a:rPr sz="2200" b="1" spc="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and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Tier</a:t>
            </a:r>
            <a:r>
              <a:rPr sz="2200" b="1" spc="2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2</a:t>
            </a:r>
            <a:r>
              <a:rPr sz="2200" b="1" spc="2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employees.</a:t>
            </a:r>
            <a:r>
              <a:rPr sz="2200" b="1" spc="2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All</a:t>
            </a:r>
            <a:r>
              <a:rPr sz="2200" b="1" u="dbl" spc="26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overtime</a:t>
            </a:r>
            <a:r>
              <a:rPr sz="2200" b="1" u="dbl" spc="27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hours</a:t>
            </a:r>
            <a:r>
              <a:rPr sz="2200" b="1" u="dbl" spc="26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are</a:t>
            </a:r>
            <a:r>
              <a:rPr sz="2200" b="1" u="dbl" spc="26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excluded</a:t>
            </a:r>
            <a:r>
              <a:rPr sz="2200" b="1" u="dbl" spc="26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spc="-2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from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salary</a:t>
            </a:r>
            <a:r>
              <a:rPr sz="2200" b="1" u="dbl" spc="-5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of</a:t>
            </a:r>
            <a:r>
              <a:rPr sz="2200" b="1" u="dbl" spc="-3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Tier</a:t>
            </a:r>
            <a:r>
              <a:rPr sz="2200" b="1" u="dbl" spc="-2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3</a:t>
            </a:r>
            <a:r>
              <a:rPr sz="2200" b="1" u="dbl" spc="-3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spc="-1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employees.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30B6FC"/>
              </a:buClr>
              <a:buFont typeface="Arial"/>
              <a:buChar char="•"/>
            </a:pPr>
            <a:endParaRPr sz="2600">
              <a:latin typeface="Candara"/>
              <a:cs typeface="Candara"/>
            </a:endParaRPr>
          </a:p>
          <a:p>
            <a:pPr marL="287020" marR="7620" indent="-274955" algn="just">
              <a:lnSpc>
                <a:spcPts val="211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Salary</a:t>
            </a:r>
            <a:r>
              <a:rPr sz="2200" b="1" spc="3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u="sng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excludes</a:t>
            </a:r>
            <a:r>
              <a:rPr sz="2200" b="1" spc="3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lump</a:t>
            </a:r>
            <a:r>
              <a:rPr sz="2200" b="1" spc="3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sum</a:t>
            </a:r>
            <a:r>
              <a:rPr sz="2200" b="1" spc="3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payouts</a:t>
            </a:r>
            <a:r>
              <a:rPr sz="2200" b="1" spc="3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3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leave</a:t>
            </a:r>
            <a:r>
              <a:rPr sz="2200" b="1" spc="3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settlements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upon</a:t>
            </a:r>
            <a:r>
              <a:rPr sz="2200" b="1" spc="2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separation</a:t>
            </a:r>
            <a:r>
              <a:rPr sz="2200" b="1" spc="2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from</a:t>
            </a:r>
            <a:r>
              <a:rPr sz="2200" b="1" spc="2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service,</a:t>
            </a:r>
            <a:r>
              <a:rPr sz="2200" b="1" spc="2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auto</a:t>
            </a:r>
            <a:r>
              <a:rPr sz="2200" b="1" spc="2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allowances,</a:t>
            </a:r>
            <a:r>
              <a:rPr sz="2200" b="1" spc="2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uniform allowances,</a:t>
            </a:r>
            <a:r>
              <a:rPr sz="22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mileage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travel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reimbursement.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968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FFFFFF"/>
                </a:solidFill>
                <a:latin typeface="Candara"/>
                <a:cs typeface="Candara"/>
              </a:rPr>
              <a:t>AVERAGE</a:t>
            </a:r>
            <a:r>
              <a:rPr sz="4000" b="0" spc="-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b="0" dirty="0">
                <a:solidFill>
                  <a:srgbClr val="FFFFFF"/>
                </a:solidFill>
                <a:latin typeface="Candara"/>
                <a:cs typeface="Candara"/>
              </a:rPr>
              <a:t>FINAL</a:t>
            </a:r>
            <a:r>
              <a:rPr sz="4000" b="0" spc="-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000" b="0" spc="-10" dirty="0">
                <a:solidFill>
                  <a:srgbClr val="FFFFFF"/>
                </a:solidFill>
                <a:latin typeface="Candara"/>
                <a:cs typeface="Candara"/>
              </a:rPr>
              <a:t>COMPENSATION</a:t>
            </a:r>
            <a:endParaRPr sz="40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83891" y="872744"/>
            <a:ext cx="37769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Candara"/>
                <a:cs typeface="Candara"/>
              </a:rPr>
              <a:t>PENSION</a:t>
            </a:r>
            <a:r>
              <a:rPr sz="3600" b="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Candara"/>
                <a:cs typeface="Candara"/>
              </a:rPr>
              <a:t>BENEFITS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412115" y="2530855"/>
            <a:ext cx="8223250" cy="264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715" indent="-27305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City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has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prepared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comprehensive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Summary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Description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(SPD)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General</a:t>
            </a:r>
            <a:r>
              <a:rPr sz="2200" b="1" spc="-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Employees’</a:t>
            </a:r>
            <a:r>
              <a:rPr sz="2200" b="1" spc="-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Plan.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0B6FC"/>
              </a:buClr>
              <a:buFont typeface="Arial"/>
              <a:buChar char="•"/>
            </a:pPr>
            <a:endParaRPr sz="30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SPD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plain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language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summary</a:t>
            </a:r>
            <a:r>
              <a:rPr sz="22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benefits.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0B6FC"/>
              </a:buClr>
              <a:buFont typeface="Arial"/>
              <a:buChar char="•"/>
            </a:pPr>
            <a:endParaRPr sz="3000">
              <a:latin typeface="Candara"/>
              <a:cs typeface="Candara"/>
            </a:endParaRPr>
          </a:p>
          <a:p>
            <a:pPr marL="285115" marR="5080" indent="-27305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10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benefits</a:t>
            </a:r>
            <a:r>
              <a:rPr sz="2200" b="1" spc="10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2200" b="1" spc="1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summarized</a:t>
            </a:r>
            <a:r>
              <a:rPr sz="2200" b="1" spc="10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200" b="1" spc="1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all</a:t>
            </a:r>
            <a:r>
              <a:rPr sz="2200" b="1" spc="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employees</a:t>
            </a:r>
            <a:r>
              <a:rPr sz="2200" b="1" spc="1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on</a:t>
            </a:r>
            <a:r>
              <a:rPr sz="2200" b="1" spc="10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ndara"/>
                <a:cs typeface="Candara"/>
              </a:rPr>
              <a:t>page</a:t>
            </a:r>
            <a:r>
              <a:rPr sz="2200" b="1" spc="9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ndara"/>
                <a:cs typeface="Candara"/>
              </a:rPr>
              <a:t>12</a:t>
            </a:r>
            <a:r>
              <a:rPr sz="2200" b="1" spc="10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of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Summary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2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Description.</a:t>
            </a:r>
            <a:endParaRPr sz="2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0622" y="244570"/>
            <a:ext cx="730186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8880" marR="5080" indent="-2456815">
              <a:lnSpc>
                <a:spcPct val="100000"/>
              </a:lnSpc>
              <a:spcBef>
                <a:spcPts val="100"/>
              </a:spcBef>
              <a:tabLst>
                <a:tab pos="6615430" algn="l"/>
              </a:tabLst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MEMBER</a:t>
            </a:r>
            <a:r>
              <a:rPr sz="4400" b="0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CONTRIBUTIONS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	</a:t>
            </a:r>
            <a:r>
              <a:rPr sz="4400" b="0" spc="-25" dirty="0">
                <a:solidFill>
                  <a:srgbClr val="FFFFFF"/>
                </a:solidFill>
                <a:latin typeface="Candara"/>
                <a:cs typeface="Candara"/>
              </a:rPr>
              <a:t>TO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4400" b="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ndara"/>
                <a:cs typeface="Candara"/>
              </a:rPr>
              <a:t>PLAN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458216" y="2607055"/>
            <a:ext cx="8226425" cy="3176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All</a:t>
            </a:r>
            <a:r>
              <a:rPr sz="2200" b="1" spc="10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members</a:t>
            </a:r>
            <a:r>
              <a:rPr sz="2200" b="1" spc="10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105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10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General</a:t>
            </a:r>
            <a:r>
              <a:rPr sz="2200" b="1" spc="10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Employees’</a:t>
            </a:r>
            <a:r>
              <a:rPr sz="2200" b="1" spc="105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200" b="1" spc="10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200" b="1" spc="10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are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required</a:t>
            </a:r>
            <a:r>
              <a:rPr sz="2200" b="1" spc="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200" b="1" spc="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contribute</a:t>
            </a:r>
            <a:r>
              <a:rPr sz="2200" b="1" spc="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200" b="1" spc="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percentage</a:t>
            </a:r>
            <a:r>
              <a:rPr sz="2200" b="1" spc="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their</a:t>
            </a:r>
            <a:r>
              <a:rPr sz="2200" b="1" spc="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salary</a:t>
            </a:r>
            <a:r>
              <a:rPr sz="2200" b="1" spc="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200" b="1" spc="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their</a:t>
            </a:r>
            <a:r>
              <a:rPr sz="2200" b="1" spc="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future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29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benefit.</a:t>
            </a:r>
            <a:r>
              <a:rPr sz="2200" b="1" spc="10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For</a:t>
            </a:r>
            <a:r>
              <a:rPr sz="2200" b="1" u="dbl" spc="28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specific</a:t>
            </a:r>
            <a:r>
              <a:rPr sz="2200" b="1" u="dbl" spc="28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information</a:t>
            </a:r>
            <a:r>
              <a:rPr sz="2200" b="1" u="dbl" spc="29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on</a:t>
            </a:r>
            <a:r>
              <a:rPr sz="2200" b="1" u="dbl" spc="29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your</a:t>
            </a:r>
            <a:r>
              <a:rPr sz="2200" b="1" u="dbl" spc="28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 </a:t>
            </a:r>
            <a:r>
              <a:rPr sz="2200" b="1" u="dbl" spc="-1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member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contribution</a:t>
            </a:r>
            <a:r>
              <a:rPr sz="2200" b="1" u="dbl" spc="40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rate</a:t>
            </a:r>
            <a:r>
              <a:rPr sz="2200" b="1" u="dbl" spc="39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please</a:t>
            </a:r>
            <a:r>
              <a:rPr sz="2200" b="1" u="dbl" spc="38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refer</a:t>
            </a:r>
            <a:r>
              <a:rPr sz="2200" b="1" u="dbl" spc="40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to</a:t>
            </a:r>
            <a:r>
              <a:rPr sz="2200" b="1" u="dbl" spc="39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FF0000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page</a:t>
            </a:r>
            <a:r>
              <a:rPr sz="2200" b="1" u="dbl" spc="400" dirty="0">
                <a:solidFill>
                  <a:srgbClr val="FF0000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FF0000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12</a:t>
            </a:r>
            <a:r>
              <a:rPr sz="2200" b="1" u="dbl" spc="390" dirty="0">
                <a:solidFill>
                  <a:srgbClr val="FF0000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of</a:t>
            </a:r>
            <a:r>
              <a:rPr sz="2200" b="1" u="dbl" spc="39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the</a:t>
            </a:r>
            <a:r>
              <a:rPr sz="2200" b="1" u="dbl" spc="39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Summary</a:t>
            </a:r>
            <a:r>
              <a:rPr sz="2200" b="1" u="dbl" spc="40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200" b="1" u="dbl" spc="-2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Plan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u="dbl" spc="-1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Description.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0B6FC"/>
              </a:buClr>
              <a:buFont typeface="Arial"/>
              <a:buChar char="•"/>
            </a:pPr>
            <a:endParaRPr sz="3000">
              <a:latin typeface="Candara"/>
              <a:cs typeface="Candara"/>
            </a:endParaRPr>
          </a:p>
          <a:p>
            <a:pPr marL="285115" marR="6350" indent="-273050" algn="just"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If</a:t>
            </a:r>
            <a:r>
              <a:rPr sz="2200" b="1" spc="5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200" b="1" spc="5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member</a:t>
            </a:r>
            <a:r>
              <a:rPr sz="2200" b="1" spc="5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separates</a:t>
            </a:r>
            <a:r>
              <a:rPr sz="2200" b="1" spc="5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service</a:t>
            </a:r>
            <a:r>
              <a:rPr sz="2200" b="1" spc="50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200" b="1" spc="5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requests</a:t>
            </a:r>
            <a:r>
              <a:rPr sz="2200" b="1" spc="5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200" b="1" spc="5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refund</a:t>
            </a:r>
            <a:r>
              <a:rPr sz="2200" b="1" spc="5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5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their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contributions,</a:t>
            </a:r>
            <a:r>
              <a:rPr sz="2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member</a:t>
            </a:r>
            <a:r>
              <a:rPr sz="2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will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no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longer be</a:t>
            </a:r>
            <a:r>
              <a:rPr sz="2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eligible</a:t>
            </a:r>
            <a:r>
              <a:rPr sz="2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 a</a:t>
            </a:r>
            <a:r>
              <a:rPr sz="2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pension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from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City.</a:t>
            </a:r>
            <a:endParaRPr sz="2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217931"/>
            <a:ext cx="8940165" cy="6158865"/>
            <a:chOff x="152400" y="217931"/>
            <a:chExt cx="8940165" cy="6158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599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8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2" y="1696212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2" y="1695449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217931"/>
              <a:ext cx="8940025" cy="615843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9740" y="2297865"/>
            <a:ext cx="7030720" cy="394207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LIFE</a:t>
            </a:r>
            <a:r>
              <a:rPr sz="3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ANNUITY</a:t>
            </a:r>
            <a:r>
              <a:rPr sz="32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(highest</a:t>
            </a:r>
            <a:r>
              <a:rPr sz="32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monthly</a:t>
            </a:r>
            <a:r>
              <a:rPr sz="32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spc="-10" dirty="0">
                <a:solidFill>
                  <a:srgbClr val="063D86"/>
                </a:solidFill>
                <a:latin typeface="Candara"/>
                <a:cs typeface="Candara"/>
              </a:rPr>
              <a:t>benefit)</a:t>
            </a:r>
            <a:endParaRPr sz="3200">
              <a:latin typeface="Candara"/>
              <a:cs typeface="Candara"/>
            </a:endParaRPr>
          </a:p>
          <a:p>
            <a:pPr marL="588645" indent="-274955">
              <a:lnSpc>
                <a:spcPct val="100000"/>
              </a:lnSpc>
              <a:spcBef>
                <a:spcPts val="585"/>
              </a:spcBef>
              <a:buClr>
                <a:srgbClr val="30B6FC"/>
              </a:buClr>
              <a:buFont typeface="Arial"/>
              <a:buChar char="•"/>
              <a:tabLst>
                <a:tab pos="588645" algn="l"/>
                <a:tab pos="58928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Monthly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payment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your entire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life</a:t>
            </a:r>
            <a:endParaRPr sz="2400">
              <a:latin typeface="Candara"/>
              <a:cs typeface="Candara"/>
            </a:endParaRPr>
          </a:p>
          <a:p>
            <a:pPr marL="588645" indent="-274955">
              <a:lnSpc>
                <a:spcPct val="100000"/>
              </a:lnSpc>
              <a:spcBef>
                <a:spcPts val="2305"/>
              </a:spcBef>
              <a:buClr>
                <a:srgbClr val="30B6FC"/>
              </a:buClr>
              <a:buFont typeface="Arial"/>
              <a:buChar char="•"/>
              <a:tabLst>
                <a:tab pos="588645" algn="l"/>
                <a:tab pos="58928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At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death all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benefits</a:t>
            </a:r>
            <a:r>
              <a:rPr sz="24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cease</a:t>
            </a:r>
            <a:endParaRPr sz="2400">
              <a:latin typeface="Candara"/>
              <a:cs typeface="Candara"/>
            </a:endParaRPr>
          </a:p>
          <a:p>
            <a:pPr marL="588645" indent="-274955">
              <a:lnSpc>
                <a:spcPct val="100000"/>
              </a:lnSpc>
              <a:spcBef>
                <a:spcPts val="2305"/>
              </a:spcBef>
              <a:buClr>
                <a:srgbClr val="30B6FC"/>
              </a:buClr>
              <a:buFont typeface="Arial"/>
              <a:buChar char="•"/>
              <a:tabLst>
                <a:tab pos="588645" algn="l"/>
                <a:tab pos="58928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No survivorship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protection</a:t>
            </a:r>
            <a:endParaRPr sz="2400">
              <a:latin typeface="Candara"/>
              <a:cs typeface="Candara"/>
            </a:endParaRPr>
          </a:p>
          <a:p>
            <a:pPr marL="588645" indent="-274955">
              <a:lnSpc>
                <a:spcPct val="100000"/>
              </a:lnSpc>
              <a:spcBef>
                <a:spcPts val="2300"/>
              </a:spcBef>
              <a:buClr>
                <a:srgbClr val="30B6FC"/>
              </a:buClr>
              <a:buFont typeface="Arial"/>
              <a:buChar char="•"/>
              <a:tabLst>
                <a:tab pos="588645" algn="l"/>
                <a:tab pos="589280" algn="l"/>
              </a:tabLst>
            </a:pP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POP-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UP</a:t>
            </a:r>
            <a:r>
              <a:rPr sz="2400" b="1" spc="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not</a:t>
            </a:r>
            <a:r>
              <a:rPr sz="2400" b="1" spc="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applicable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0B6FC"/>
              </a:buClr>
              <a:buFont typeface="Arial"/>
              <a:buChar char="•"/>
            </a:pPr>
            <a:endParaRPr sz="2550">
              <a:latin typeface="Candara"/>
              <a:cs typeface="Candara"/>
            </a:endParaRPr>
          </a:p>
          <a:p>
            <a:pPr marL="588645" marR="1226185" indent="-274320">
              <a:lnSpc>
                <a:spcPct val="70000"/>
              </a:lnSpc>
              <a:buClr>
                <a:srgbClr val="30B6FC"/>
              </a:buClr>
              <a:buFont typeface="Arial"/>
              <a:buChar char="•"/>
              <a:tabLst>
                <a:tab pos="588645" algn="l"/>
                <a:tab pos="58928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the event of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early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death,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employee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contributions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will be</a:t>
            </a:r>
            <a:r>
              <a:rPr sz="24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paid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to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beneficiary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6427" y="622712"/>
            <a:ext cx="7085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NORMAL</a:t>
            </a:r>
            <a:r>
              <a:rPr sz="4400" b="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FORM</a:t>
            </a:r>
            <a:r>
              <a:rPr sz="4400" b="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4400" b="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PAYMENT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" y="2296160"/>
            <a:ext cx="8329930" cy="3850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Joint</a:t>
            </a:r>
            <a:r>
              <a:rPr sz="2800" b="1" spc="-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800" b="1" spc="-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Survivor</a:t>
            </a:r>
            <a:r>
              <a:rPr sz="2800" b="1" spc="-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3D86"/>
                </a:solidFill>
                <a:latin typeface="Candara"/>
                <a:cs typeface="Candara"/>
              </a:rPr>
              <a:t>Annuity</a:t>
            </a:r>
            <a:endParaRPr sz="2800">
              <a:latin typeface="Candara"/>
              <a:cs typeface="Candara"/>
            </a:endParaRPr>
          </a:p>
          <a:p>
            <a:pPr marL="868680" marR="956310" lvl="1" indent="-228600">
              <a:lnSpc>
                <a:spcPct val="80000"/>
              </a:lnSpc>
              <a:spcBef>
                <a:spcPts val="490"/>
              </a:spcBef>
              <a:buClr>
                <a:srgbClr val="30B6FC"/>
              </a:buClr>
              <a:buFont typeface="Arial"/>
              <a:buChar char="•"/>
              <a:tabLst>
                <a:tab pos="868680" algn="l"/>
                <a:tab pos="869315" algn="l"/>
              </a:tabLst>
            </a:pP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100%</a:t>
            </a:r>
            <a:r>
              <a:rPr sz="19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(100%</a:t>
            </a:r>
            <a:r>
              <a:rPr sz="19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19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19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benefit</a:t>
            </a:r>
            <a:r>
              <a:rPr sz="19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continues</a:t>
            </a:r>
            <a:r>
              <a:rPr sz="19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joint</a:t>
            </a:r>
            <a:r>
              <a:rPr sz="19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annuitant</a:t>
            </a:r>
            <a:r>
              <a:rPr sz="19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10" dirty="0">
                <a:solidFill>
                  <a:srgbClr val="063D86"/>
                </a:solidFill>
                <a:latin typeface="Candara"/>
                <a:cs typeface="Candara"/>
              </a:rPr>
              <a:t>after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member’s</a:t>
            </a:r>
            <a:r>
              <a:rPr sz="1900" b="1" spc="-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10" dirty="0">
                <a:solidFill>
                  <a:srgbClr val="063D86"/>
                </a:solidFill>
                <a:latin typeface="Candara"/>
                <a:cs typeface="Candara"/>
              </a:rPr>
              <a:t>death)</a:t>
            </a:r>
            <a:endParaRPr sz="19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30B6FC"/>
              </a:buClr>
              <a:buFont typeface="Arial"/>
              <a:buChar char="•"/>
            </a:pPr>
            <a:endParaRPr sz="2200">
              <a:latin typeface="Candara"/>
              <a:cs typeface="Candara"/>
            </a:endParaRPr>
          </a:p>
          <a:p>
            <a:pPr marL="868680" marR="5080" lvl="1" indent="-228600">
              <a:lnSpc>
                <a:spcPct val="80000"/>
              </a:lnSpc>
              <a:buClr>
                <a:srgbClr val="30B6FC"/>
              </a:buClr>
              <a:buFont typeface="Arial"/>
              <a:buChar char="•"/>
              <a:tabLst>
                <a:tab pos="868680" algn="l"/>
                <a:tab pos="869315" algn="l"/>
              </a:tabLst>
            </a:pP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50%</a:t>
            </a:r>
            <a:r>
              <a:rPr sz="19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(50%</a:t>
            </a:r>
            <a:r>
              <a:rPr sz="19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1900" b="1" spc="3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19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benefit</a:t>
            </a:r>
            <a:r>
              <a:rPr sz="19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continues</a:t>
            </a:r>
            <a:r>
              <a:rPr sz="19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joint</a:t>
            </a:r>
            <a:r>
              <a:rPr sz="19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annuitant</a:t>
            </a:r>
            <a:r>
              <a:rPr sz="19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after</a:t>
            </a:r>
            <a:r>
              <a:rPr sz="19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10" dirty="0">
                <a:solidFill>
                  <a:srgbClr val="063D86"/>
                </a:solidFill>
                <a:latin typeface="Candara"/>
                <a:cs typeface="Candara"/>
              </a:rPr>
              <a:t>member’s death)</a:t>
            </a:r>
            <a:endParaRPr sz="19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30B6FC"/>
              </a:buClr>
              <a:buFont typeface="Arial"/>
              <a:buChar char="•"/>
            </a:pPr>
            <a:endParaRPr sz="2100">
              <a:latin typeface="Candara"/>
              <a:cs typeface="Candara"/>
            </a:endParaRPr>
          </a:p>
          <a:p>
            <a:pPr marL="286385" marR="248920" indent="-274320">
              <a:lnSpc>
                <a:spcPct val="8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Joint</a:t>
            </a:r>
            <a:r>
              <a:rPr sz="2800" b="1" spc="-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800" b="1" spc="-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Survivor</a:t>
            </a:r>
            <a:r>
              <a:rPr sz="28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Annuity</a:t>
            </a:r>
            <a:r>
              <a:rPr sz="2800" b="1" spc="-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2800" b="1" spc="-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an</a:t>
            </a:r>
            <a:r>
              <a:rPr sz="28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actuarially</a:t>
            </a:r>
            <a:r>
              <a:rPr sz="28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3D86"/>
                </a:solidFill>
                <a:latin typeface="Candara"/>
                <a:cs typeface="Candara"/>
              </a:rPr>
              <a:t>reduced benefit</a:t>
            </a:r>
            <a:endParaRPr sz="2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0B6FC"/>
              </a:buClr>
              <a:buFont typeface="Arial"/>
              <a:buChar char="•"/>
            </a:pPr>
            <a:endParaRPr sz="2350">
              <a:latin typeface="Candara"/>
              <a:cs typeface="Candara"/>
            </a:endParaRPr>
          </a:p>
          <a:p>
            <a:pPr marL="287020" marR="118110" indent="-274320">
              <a:lnSpc>
                <a:spcPct val="8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800" b="1" spc="-25" dirty="0">
                <a:solidFill>
                  <a:srgbClr val="063D86"/>
                </a:solidFill>
                <a:latin typeface="Candara"/>
                <a:cs typeface="Candara"/>
              </a:rPr>
              <a:t>POP-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UP</a:t>
            </a:r>
            <a:r>
              <a:rPr sz="2800" b="1" spc="-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applies</a:t>
            </a:r>
            <a:r>
              <a:rPr sz="28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8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Joint</a:t>
            </a:r>
            <a:r>
              <a:rPr sz="28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8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Survivor</a:t>
            </a:r>
            <a:r>
              <a:rPr sz="28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25" dirty="0">
                <a:solidFill>
                  <a:srgbClr val="063D86"/>
                </a:solidFill>
                <a:latin typeface="Candara"/>
                <a:cs typeface="Candara"/>
              </a:rPr>
              <a:t>Annuity,</a:t>
            </a:r>
            <a:r>
              <a:rPr sz="28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not</a:t>
            </a:r>
            <a:r>
              <a:rPr sz="28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25" dirty="0">
                <a:solidFill>
                  <a:srgbClr val="063D86"/>
                </a:solidFill>
                <a:latin typeface="Candara"/>
                <a:cs typeface="Candara"/>
              </a:rPr>
              <a:t>to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Life</a:t>
            </a:r>
            <a:r>
              <a:rPr sz="28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3D86"/>
                </a:solidFill>
                <a:latin typeface="Candara"/>
                <a:cs typeface="Candara"/>
              </a:rPr>
              <a:t>Annuity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9488" y="698912"/>
            <a:ext cx="7691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OPTIONAL</a:t>
            </a:r>
            <a:r>
              <a:rPr sz="4400" b="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FORMS</a:t>
            </a:r>
            <a:r>
              <a:rPr sz="4400" b="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4400" b="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PAYMENT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" y="2652776"/>
            <a:ext cx="8014970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88900" indent="-273050">
              <a:lnSpc>
                <a:spcPct val="100000"/>
              </a:lnSpc>
              <a:spcBef>
                <a:spcPts val="105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Under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POP-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UP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option,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pension benefit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0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member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who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has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selected</a:t>
            </a:r>
            <a:r>
              <a:rPr sz="20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 </a:t>
            </a:r>
            <a:r>
              <a:rPr sz="2000" b="1" u="sng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joint</a:t>
            </a:r>
            <a:r>
              <a:rPr sz="2000" b="1" u="sng" spc="-1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000" b="1" u="sng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and</a:t>
            </a:r>
            <a:r>
              <a:rPr sz="2000" b="1" u="sng" spc="-1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000" b="1" u="sng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survivor</a:t>
            </a:r>
            <a:r>
              <a:rPr sz="2000" b="1" u="sng" spc="-2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2000" b="1" u="sng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benefit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will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be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actuarially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increased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(POP-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UP)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upon the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death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0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annuitant.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30B6FC"/>
              </a:buClr>
              <a:buFont typeface="Arial"/>
              <a:buChar char="•"/>
            </a:pPr>
            <a:endParaRPr sz="2750">
              <a:latin typeface="Candara"/>
              <a:cs typeface="Candara"/>
            </a:endParaRPr>
          </a:p>
          <a:p>
            <a:pPr marL="285750" marR="5080" indent="-27305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member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selecting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POP-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UP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option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pays</a:t>
            </a:r>
            <a:r>
              <a:rPr sz="20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0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cost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0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POP-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UP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by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receiving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0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slightly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lower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benefit,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but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receives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POP-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UP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protection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if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annuitant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predeceases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member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(benefit</a:t>
            </a:r>
            <a:r>
              <a:rPr sz="20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POPs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up to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0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larger amount).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229997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POP-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UP</a:t>
            </a:r>
            <a:r>
              <a:rPr sz="4400" b="0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OPTION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9102" y="2432240"/>
            <a:ext cx="8173720" cy="401510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5115" marR="184150" indent="-273050" algn="just">
              <a:lnSpc>
                <a:spcPts val="2380"/>
              </a:lnSpc>
              <a:spcBef>
                <a:spcPts val="390"/>
              </a:spcBef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Deferred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Option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(DROP)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allows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continue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working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while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check</a:t>
            </a:r>
            <a:r>
              <a:rPr sz="2200" b="1" spc="-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accumulates</a:t>
            </a:r>
            <a:r>
              <a:rPr sz="2200" b="1" spc="-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monthly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on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your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behalf</a:t>
            </a:r>
            <a:endParaRPr sz="2200">
              <a:latin typeface="Candara"/>
              <a:cs typeface="Candara"/>
            </a:endParaRPr>
          </a:p>
          <a:p>
            <a:pPr marL="285115" marR="225425" indent="-273050" algn="just">
              <a:lnSpc>
                <a:spcPts val="2380"/>
              </a:lnSpc>
              <a:spcBef>
                <a:spcPts val="1835"/>
              </a:spcBef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Upon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entering</a:t>
            </a:r>
            <a:r>
              <a:rPr sz="22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22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“retire”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purposes,</a:t>
            </a:r>
            <a:r>
              <a:rPr sz="2200" b="1" spc="-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but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you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continue</a:t>
            </a:r>
            <a:r>
              <a:rPr sz="22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working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City</a:t>
            </a:r>
            <a:endParaRPr sz="22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spcBef>
                <a:spcPts val="1545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Monthly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amount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“locked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in”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as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date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entry</a:t>
            </a:r>
            <a:endParaRPr sz="2200">
              <a:latin typeface="Candara"/>
              <a:cs typeface="Candara"/>
            </a:endParaRPr>
          </a:p>
          <a:p>
            <a:pPr marL="285115" marR="33020" indent="-273050" algn="just">
              <a:lnSpc>
                <a:spcPts val="2380"/>
              </a:lnSpc>
              <a:spcBef>
                <a:spcPts val="1880"/>
              </a:spcBef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benefit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accrues</a:t>
            </a:r>
            <a:r>
              <a:rPr sz="2200" b="1" spc="-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each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month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earns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interest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at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rate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4%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per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year,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compounded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annually</a:t>
            </a:r>
            <a:endParaRPr sz="2200">
              <a:latin typeface="Candara"/>
              <a:cs typeface="Candara"/>
            </a:endParaRPr>
          </a:p>
          <a:p>
            <a:pPr marL="285115" marR="5080" indent="-273050" algn="just">
              <a:lnSpc>
                <a:spcPts val="2380"/>
              </a:lnSpc>
              <a:spcBef>
                <a:spcPts val="1839"/>
              </a:spcBef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Employee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must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separate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employment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no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later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than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end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the 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192532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WHAT</a:t>
            </a:r>
            <a:r>
              <a:rPr sz="4400" b="0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IS</a:t>
            </a:r>
            <a:r>
              <a:rPr sz="4400" b="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4400" b="0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ndara"/>
                <a:cs typeface="Candara"/>
              </a:rPr>
              <a:t>DROP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82396" y="6505956"/>
            <a:ext cx="7299959" cy="3175"/>
          </a:xfrm>
          <a:custGeom>
            <a:avLst/>
            <a:gdLst/>
            <a:ahLst/>
            <a:cxnLst/>
            <a:rect l="l" t="t" r="r" b="b"/>
            <a:pathLst>
              <a:path w="7299959" h="3175">
                <a:moveTo>
                  <a:pt x="7299959" y="0"/>
                </a:moveTo>
                <a:lnTo>
                  <a:pt x="5474970" y="0"/>
                </a:lnTo>
                <a:lnTo>
                  <a:pt x="0" y="0"/>
                </a:lnTo>
                <a:lnTo>
                  <a:pt x="0" y="3048"/>
                </a:lnTo>
                <a:lnTo>
                  <a:pt x="7299959" y="3048"/>
                </a:lnTo>
                <a:lnTo>
                  <a:pt x="72999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3240" y="2070608"/>
            <a:ext cx="7813675" cy="449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HOW</a:t>
            </a:r>
            <a:r>
              <a:rPr sz="24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LONG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CAN I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PARTICIPATE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DROP?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ndara"/>
              <a:cs typeface="Candara"/>
            </a:endParaRPr>
          </a:p>
          <a:p>
            <a:pPr marL="299720" indent="-274320"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Tier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1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Tier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2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employees</a:t>
            </a:r>
            <a:r>
              <a:rPr sz="20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can</a:t>
            </a:r>
            <a:r>
              <a:rPr sz="20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for a maximum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6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years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0B6FC"/>
              </a:buClr>
              <a:buFont typeface="Arial"/>
              <a:buChar char="•"/>
            </a:pPr>
            <a:endParaRPr sz="1950">
              <a:latin typeface="Candara"/>
              <a:cs typeface="Candara"/>
            </a:endParaRPr>
          </a:p>
          <a:p>
            <a:pPr marL="2997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Tier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3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employees</a:t>
            </a:r>
            <a:r>
              <a:rPr sz="20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can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for a</a:t>
            </a:r>
            <a:r>
              <a:rPr sz="20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maximum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of 4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years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0B6FC"/>
              </a:buClr>
              <a:buFont typeface="Arial"/>
              <a:buChar char="•"/>
            </a:pPr>
            <a:endParaRPr sz="1950">
              <a:latin typeface="Candara"/>
              <a:cs typeface="Candara"/>
            </a:endParaRPr>
          </a:p>
          <a:p>
            <a:pPr marL="299085" marR="1778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Eligible</a:t>
            </a:r>
            <a:r>
              <a:rPr sz="20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employees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may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enter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at</a:t>
            </a:r>
            <a:r>
              <a:rPr sz="20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any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time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between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early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or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normal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age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five-year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anniversary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earliest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normal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age.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0B6FC"/>
              </a:buClr>
              <a:buFont typeface="Arial"/>
              <a:buChar char="•"/>
            </a:pPr>
            <a:endParaRPr sz="1950">
              <a:latin typeface="Candara"/>
              <a:cs typeface="Candara"/>
            </a:endParaRPr>
          </a:p>
          <a:p>
            <a:pPr marL="299085" marR="15494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Participants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don’t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need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stay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full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period.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Employees</a:t>
            </a:r>
            <a:r>
              <a:rPr sz="20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can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leave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earlier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with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30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days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notice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City.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ndara"/>
              <a:cs typeface="Candara"/>
            </a:endParaRPr>
          </a:p>
          <a:p>
            <a:pPr marL="358775">
              <a:lnSpc>
                <a:spcPct val="100000"/>
              </a:lnSpc>
            </a:pPr>
            <a:r>
              <a:rPr sz="2500" b="1" dirty="0">
                <a:solidFill>
                  <a:srgbClr val="FF0000"/>
                </a:solidFill>
                <a:latin typeface="Candara"/>
                <a:cs typeface="Candara"/>
              </a:rPr>
              <a:t>THE</a:t>
            </a:r>
            <a:r>
              <a:rPr sz="2500" b="1" spc="-8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ndara"/>
                <a:cs typeface="Candara"/>
              </a:rPr>
              <a:t>DECISION</a:t>
            </a:r>
            <a:r>
              <a:rPr sz="2500" b="1" spc="-4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ndara"/>
                <a:cs typeface="Candara"/>
              </a:rPr>
              <a:t>TO</a:t>
            </a:r>
            <a:r>
              <a:rPr sz="2500" b="1" spc="-6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ndara"/>
                <a:cs typeface="Candara"/>
              </a:rPr>
              <a:t>ENTER</a:t>
            </a:r>
            <a:r>
              <a:rPr sz="2500" b="1" spc="-5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500" b="1" spc="-15" dirty="0">
                <a:solidFill>
                  <a:srgbClr val="FF0000"/>
                </a:solidFill>
                <a:latin typeface="Candara"/>
                <a:cs typeface="Candara"/>
              </a:rPr>
              <a:t>T</a:t>
            </a:r>
            <a:r>
              <a:rPr sz="2500" b="1" spc="-1380" dirty="0">
                <a:solidFill>
                  <a:srgbClr val="FF0000"/>
                </a:solidFill>
                <a:latin typeface="Candara"/>
                <a:cs typeface="Candara"/>
              </a:rPr>
              <a:t>H</a:t>
            </a:r>
            <a:r>
              <a:rPr sz="1500" baseline="41666" dirty="0">
                <a:solidFill>
                  <a:srgbClr val="063D86"/>
                </a:solidFill>
                <a:latin typeface="Times New Roman"/>
                <a:cs typeface="Times New Roman"/>
              </a:rPr>
              <a:t>1</a:t>
            </a:r>
            <a:r>
              <a:rPr sz="1500" spc="-7" baseline="41666" dirty="0">
                <a:solidFill>
                  <a:srgbClr val="063D86"/>
                </a:solidFill>
                <a:latin typeface="Times New Roman"/>
                <a:cs typeface="Times New Roman"/>
              </a:rPr>
              <a:t>8</a:t>
            </a:r>
            <a:r>
              <a:rPr sz="1500" spc="150" baseline="41666" dirty="0">
                <a:solidFill>
                  <a:srgbClr val="063D86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ndara"/>
                <a:cs typeface="Candara"/>
              </a:rPr>
              <a:t>E</a:t>
            </a:r>
            <a:r>
              <a:rPr sz="2500" b="1" spc="-5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ndara"/>
                <a:cs typeface="Candara"/>
              </a:rPr>
              <a:t>DROP</a:t>
            </a:r>
            <a:r>
              <a:rPr sz="2500" b="1" spc="-5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ndara"/>
                <a:cs typeface="Candara"/>
              </a:rPr>
              <a:t>IS</a:t>
            </a:r>
            <a:r>
              <a:rPr sz="2500" b="1" spc="-4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ndara"/>
                <a:cs typeface="Candara"/>
              </a:rPr>
              <a:t>IRREVOCABLE!!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2082164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DROP</a:t>
            </a:r>
            <a:r>
              <a:rPr sz="4400" b="0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"/>
                <a:cs typeface="Calibri"/>
              </a:rPr>
              <a:t>CONTINUED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201358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DROP</a:t>
            </a:r>
            <a:r>
              <a:rPr sz="4400" b="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CONTINUED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898" y="2218143"/>
            <a:ext cx="8185150" cy="35934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HOW</a:t>
            </a:r>
            <a:r>
              <a:rPr sz="2800" b="1" spc="-7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IS</a:t>
            </a:r>
            <a:r>
              <a:rPr sz="2800" b="1" spc="-8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DROP</a:t>
            </a:r>
            <a:r>
              <a:rPr sz="2800" b="1" spc="-8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MONEY</a:t>
            </a:r>
            <a:r>
              <a:rPr sz="2800" b="1" spc="-6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PAID</a:t>
            </a:r>
            <a:r>
              <a:rPr sz="2800" b="1" spc="-8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spc="-20" dirty="0">
                <a:solidFill>
                  <a:srgbClr val="06436B"/>
                </a:solidFill>
                <a:latin typeface="Candara"/>
                <a:cs typeface="Candara"/>
              </a:rPr>
              <a:t>OUT?</a:t>
            </a:r>
            <a:endParaRPr sz="2800">
              <a:latin typeface="Candara"/>
              <a:cs typeface="Candara"/>
            </a:endParaRPr>
          </a:p>
          <a:p>
            <a:pPr marL="287020" marR="410209" indent="-274320">
              <a:lnSpc>
                <a:spcPts val="3030"/>
              </a:lnSpc>
              <a:spcBef>
                <a:spcPts val="71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Can’t</a:t>
            </a:r>
            <a:r>
              <a:rPr sz="2800" b="1" spc="-7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touch</a:t>
            </a:r>
            <a:r>
              <a:rPr sz="2800" b="1" spc="-8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DROP</a:t>
            </a:r>
            <a:r>
              <a:rPr sz="2800" b="1" spc="-8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money</a:t>
            </a:r>
            <a:r>
              <a:rPr sz="2800" b="1" spc="-6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until</a:t>
            </a:r>
            <a:r>
              <a:rPr sz="2800" b="1" spc="-6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you</a:t>
            </a:r>
            <a:r>
              <a:rPr sz="2800" b="1" spc="-7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separate</a:t>
            </a:r>
            <a:r>
              <a:rPr sz="2800" b="1" spc="-7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spc="-20" dirty="0">
                <a:solidFill>
                  <a:srgbClr val="06436B"/>
                </a:solidFill>
                <a:latin typeface="Candara"/>
                <a:cs typeface="Candara"/>
              </a:rPr>
              <a:t>from </a:t>
            </a:r>
            <a:r>
              <a:rPr sz="2800" b="1" spc="-10" dirty="0">
                <a:solidFill>
                  <a:srgbClr val="06436B"/>
                </a:solidFill>
                <a:latin typeface="Candara"/>
                <a:cs typeface="Candara"/>
              </a:rPr>
              <a:t>service.</a:t>
            </a:r>
            <a:endParaRPr sz="2800">
              <a:latin typeface="Candara"/>
              <a:cs typeface="Candara"/>
            </a:endParaRPr>
          </a:p>
          <a:p>
            <a:pPr marL="82550">
              <a:lnSpc>
                <a:spcPct val="100000"/>
              </a:lnSpc>
              <a:spcBef>
                <a:spcPts val="290"/>
              </a:spcBef>
            </a:pPr>
            <a:r>
              <a:rPr sz="2800" b="1" dirty="0">
                <a:solidFill>
                  <a:srgbClr val="FF0000"/>
                </a:solidFill>
                <a:latin typeface="Candara"/>
                <a:cs typeface="Candara"/>
              </a:rPr>
              <a:t>IRS:</a:t>
            </a:r>
            <a:r>
              <a:rPr sz="2800" b="1" spc="-6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ndara"/>
                <a:cs typeface="Candara"/>
              </a:rPr>
              <a:t>“Constructive</a:t>
            </a:r>
            <a:r>
              <a:rPr sz="2800" b="1" spc="-4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ndara"/>
                <a:cs typeface="Candara"/>
              </a:rPr>
              <a:t>Receipt”</a:t>
            </a:r>
            <a:endParaRPr sz="2800">
              <a:latin typeface="Candara"/>
              <a:cs typeface="Candara"/>
            </a:endParaRPr>
          </a:p>
          <a:p>
            <a:pPr marL="287020" marR="5080" indent="-274320">
              <a:lnSpc>
                <a:spcPts val="3030"/>
              </a:lnSpc>
              <a:spcBef>
                <a:spcPts val="124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DROP</a:t>
            </a:r>
            <a:r>
              <a:rPr sz="2800" b="1" spc="-6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Money</a:t>
            </a:r>
            <a:r>
              <a:rPr sz="2800" b="1" spc="-3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is</a:t>
            </a:r>
            <a:r>
              <a:rPr sz="2800" b="1" spc="-4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paid</a:t>
            </a:r>
            <a:r>
              <a:rPr sz="2800" b="1" spc="-3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out</a:t>
            </a:r>
            <a:r>
              <a:rPr sz="2800" b="1" spc="-6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in</a:t>
            </a:r>
            <a:r>
              <a:rPr sz="2800" b="1" spc="-3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a</a:t>
            </a:r>
            <a:r>
              <a:rPr sz="2800" b="1" spc="-5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lump</a:t>
            </a:r>
            <a:r>
              <a:rPr sz="2800" b="1" spc="-4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sum</a:t>
            </a:r>
            <a:r>
              <a:rPr sz="2800" b="1" spc="-4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30</a:t>
            </a:r>
            <a:r>
              <a:rPr sz="2800" b="1" spc="-6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days</a:t>
            </a:r>
            <a:r>
              <a:rPr sz="2800" b="1" spc="-3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436B"/>
                </a:solidFill>
                <a:latin typeface="Candara"/>
                <a:cs typeface="Candara"/>
              </a:rPr>
              <a:t>after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leaving</a:t>
            </a:r>
            <a:r>
              <a:rPr sz="2800" b="1" spc="-4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the</a:t>
            </a:r>
            <a:r>
              <a:rPr sz="2800" b="1" spc="-7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spc="-20" dirty="0">
                <a:solidFill>
                  <a:srgbClr val="06436B"/>
                </a:solidFill>
                <a:latin typeface="Candara"/>
                <a:cs typeface="Candara"/>
              </a:rPr>
              <a:t>City,</a:t>
            </a:r>
            <a:r>
              <a:rPr sz="2800" b="1" spc="-7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which</a:t>
            </a:r>
            <a:r>
              <a:rPr sz="2800" b="1" spc="-6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can</a:t>
            </a:r>
            <a:r>
              <a:rPr sz="2800" b="1" spc="-7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have</a:t>
            </a:r>
            <a:r>
              <a:rPr sz="2800" b="1" spc="-4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tax</a:t>
            </a:r>
            <a:r>
              <a:rPr sz="2800" b="1" spc="-8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436B"/>
                </a:solidFill>
                <a:latin typeface="Candara"/>
                <a:cs typeface="Candara"/>
              </a:rPr>
              <a:t>implications.</a:t>
            </a:r>
            <a:endParaRPr sz="2800">
              <a:latin typeface="Candara"/>
              <a:cs typeface="Candara"/>
            </a:endParaRPr>
          </a:p>
          <a:p>
            <a:pPr marL="287020" marR="135890" indent="-274955">
              <a:lnSpc>
                <a:spcPts val="3030"/>
              </a:lnSpc>
              <a:spcBef>
                <a:spcPts val="66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Employees</a:t>
            </a:r>
            <a:r>
              <a:rPr sz="2800" b="1" spc="-3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can</a:t>
            </a:r>
            <a:r>
              <a:rPr sz="2800" b="1" spc="-5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elect</a:t>
            </a:r>
            <a:r>
              <a:rPr sz="2800" b="1" spc="-5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to</a:t>
            </a:r>
            <a:r>
              <a:rPr sz="2800" b="1" spc="-7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roll</a:t>
            </a:r>
            <a:r>
              <a:rPr sz="2800" b="1" spc="-7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over</a:t>
            </a:r>
            <a:r>
              <a:rPr sz="2800" b="1" spc="-4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their</a:t>
            </a:r>
            <a:r>
              <a:rPr sz="2800" b="1" spc="-6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DROP</a:t>
            </a:r>
            <a:r>
              <a:rPr sz="2800" b="1" spc="-7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436B"/>
                </a:solidFill>
                <a:latin typeface="Candara"/>
                <a:cs typeface="Candara"/>
              </a:rPr>
              <a:t>money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to</a:t>
            </a:r>
            <a:r>
              <a:rPr sz="2800" b="1" spc="-7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an</a:t>
            </a:r>
            <a:r>
              <a:rPr sz="2800" b="1" spc="-6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IRA,</a:t>
            </a:r>
            <a:r>
              <a:rPr sz="2800" b="1" spc="-7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457,</a:t>
            </a:r>
            <a:r>
              <a:rPr sz="2800" b="1" spc="-6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or</a:t>
            </a:r>
            <a:r>
              <a:rPr sz="2800" b="1" spc="-6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another</a:t>
            </a:r>
            <a:r>
              <a:rPr sz="2800" b="1" spc="-50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436B"/>
                </a:solidFill>
                <a:latin typeface="Candara"/>
                <a:cs typeface="Candara"/>
              </a:rPr>
              <a:t>qualified</a:t>
            </a:r>
            <a:r>
              <a:rPr sz="2800" b="1" spc="-35" dirty="0">
                <a:solidFill>
                  <a:srgbClr val="06436B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436B"/>
                </a:solidFill>
                <a:latin typeface="Candara"/>
                <a:cs typeface="Candara"/>
              </a:rPr>
              <a:t>plan.</a:t>
            </a:r>
            <a:endParaRPr sz="28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64270" cy="5661025"/>
            <a:chOff x="211833" y="228600"/>
            <a:chExt cx="8764270" cy="5661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833" y="1679442"/>
              <a:ext cx="8763936" cy="42096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28827" y="2261548"/>
            <a:ext cx="5348605" cy="221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3945" marR="5080" indent="-1071880">
              <a:lnSpc>
                <a:spcPct val="12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063D86"/>
                </a:solidFill>
                <a:latin typeface="Candara"/>
                <a:cs typeface="Candara"/>
              </a:rPr>
              <a:t>…Remember</a:t>
            </a:r>
            <a:r>
              <a:rPr sz="4000" b="1" spc="-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4000" b="1" dirty="0">
                <a:solidFill>
                  <a:srgbClr val="063D86"/>
                </a:solidFill>
                <a:latin typeface="Candara"/>
                <a:cs typeface="Candara"/>
              </a:rPr>
              <a:t>there</a:t>
            </a:r>
            <a:r>
              <a:rPr sz="4000" b="1" spc="-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40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4000" b="1" spc="-1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4000" b="1" spc="-25" dirty="0">
                <a:solidFill>
                  <a:srgbClr val="063D86"/>
                </a:solidFill>
                <a:latin typeface="Candara"/>
                <a:cs typeface="Candara"/>
              </a:rPr>
              <a:t>no </a:t>
            </a:r>
            <a:r>
              <a:rPr sz="4000" b="1" dirty="0">
                <a:solidFill>
                  <a:srgbClr val="063D86"/>
                </a:solidFill>
                <a:latin typeface="Candara"/>
                <a:cs typeface="Candara"/>
              </a:rPr>
              <a:t>such</a:t>
            </a:r>
            <a:r>
              <a:rPr sz="40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4000" b="1" dirty="0">
                <a:solidFill>
                  <a:srgbClr val="063D86"/>
                </a:solidFill>
                <a:latin typeface="Candara"/>
                <a:cs typeface="Candara"/>
              </a:rPr>
              <a:t>thing</a:t>
            </a:r>
            <a:r>
              <a:rPr sz="40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4000" b="1" dirty="0">
                <a:solidFill>
                  <a:srgbClr val="063D86"/>
                </a:solidFill>
                <a:latin typeface="Candara"/>
                <a:cs typeface="Candara"/>
              </a:rPr>
              <a:t>as</a:t>
            </a:r>
            <a:r>
              <a:rPr sz="4000" b="1" spc="-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4000" b="1" spc="-50" dirty="0">
                <a:solidFill>
                  <a:srgbClr val="063D86"/>
                </a:solidFill>
                <a:latin typeface="Candara"/>
                <a:cs typeface="Candara"/>
              </a:rPr>
              <a:t>a </a:t>
            </a:r>
            <a:r>
              <a:rPr sz="4000" b="1" dirty="0">
                <a:solidFill>
                  <a:srgbClr val="063D86"/>
                </a:solidFill>
                <a:latin typeface="Candara"/>
                <a:cs typeface="Candara"/>
              </a:rPr>
              <a:t>dumb</a:t>
            </a:r>
            <a:r>
              <a:rPr sz="4000" b="1" spc="-1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4000" b="1" spc="-10" dirty="0">
                <a:solidFill>
                  <a:srgbClr val="063D86"/>
                </a:solidFill>
                <a:latin typeface="Candara"/>
                <a:cs typeface="Candara"/>
              </a:rPr>
              <a:t>question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BE</a:t>
            </a:r>
            <a:r>
              <a:rPr spc="-35" dirty="0"/>
              <a:t> </a:t>
            </a:r>
            <a:r>
              <a:rPr dirty="0"/>
              <a:t>SURE</a:t>
            </a:r>
            <a:r>
              <a:rPr spc="-2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ASK</a:t>
            </a:r>
            <a:r>
              <a:rPr spc="-10" dirty="0"/>
              <a:t> QUESTIONS!!!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3147" y="2359247"/>
            <a:ext cx="82911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Lump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sum /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“nest</a:t>
            </a:r>
            <a:r>
              <a:rPr sz="24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egg”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upon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separation</a:t>
            </a:r>
            <a:endParaRPr sz="24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spcBef>
                <a:spcPts val="2305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Head-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start</a:t>
            </a:r>
            <a:r>
              <a:rPr sz="24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on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endParaRPr sz="24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spcBef>
                <a:spcPts val="2300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Continue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working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receive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paycheck, while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grows</a:t>
            </a:r>
            <a:endParaRPr sz="24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spcBef>
                <a:spcPts val="2305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Tax</a:t>
            </a:r>
            <a:r>
              <a:rPr sz="24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Deferred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Growth</a:t>
            </a:r>
            <a:r>
              <a:rPr sz="24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at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fixed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rate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4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return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(4%)</a:t>
            </a:r>
            <a:endParaRPr sz="24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spcBef>
                <a:spcPts val="2305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Tax</a:t>
            </a:r>
            <a:r>
              <a:rPr sz="24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deferral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continues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if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funds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rolled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over</a:t>
            </a:r>
            <a:endParaRPr sz="24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spcBef>
                <a:spcPts val="2305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Employee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is no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longer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make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employee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contributions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68810" y="579850"/>
            <a:ext cx="4807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DROP</a:t>
            </a:r>
            <a:r>
              <a:rPr sz="4400" b="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ADVANTAGES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9740" y="2423413"/>
            <a:ext cx="8224520" cy="289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520"/>
              </a:lnSpc>
              <a:spcBef>
                <a:spcPts val="9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Required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terminate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employment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at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end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endParaRPr sz="2200">
              <a:latin typeface="Candara"/>
              <a:cs typeface="Candara"/>
            </a:endParaRPr>
          </a:p>
          <a:p>
            <a:pPr marL="588645" marR="5080" lvl="1" indent="-274320">
              <a:lnSpc>
                <a:spcPct val="70000"/>
              </a:lnSpc>
              <a:spcBef>
                <a:spcPts val="595"/>
              </a:spcBef>
              <a:buClr>
                <a:srgbClr val="30B6FC"/>
              </a:buClr>
              <a:buFont typeface="Arial"/>
              <a:buChar char="•"/>
              <a:tabLst>
                <a:tab pos="588645" algn="l"/>
                <a:tab pos="589280" algn="l"/>
              </a:tabLst>
            </a:pP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If</a:t>
            </a:r>
            <a:r>
              <a:rPr sz="2000" spc="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family</a:t>
            </a:r>
            <a:r>
              <a:rPr sz="2000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circumstances</a:t>
            </a:r>
            <a:r>
              <a:rPr sz="2000" spc="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change</a:t>
            </a:r>
            <a:r>
              <a:rPr sz="2000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employee</a:t>
            </a:r>
            <a:r>
              <a:rPr sz="2000" spc="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might</a:t>
            </a:r>
            <a:r>
              <a:rPr sz="2000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not</a:t>
            </a:r>
            <a:r>
              <a:rPr sz="2000" spc="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want</a:t>
            </a:r>
            <a:r>
              <a:rPr sz="2000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000" spc="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063D86"/>
                </a:solidFill>
                <a:latin typeface="Candara"/>
                <a:cs typeface="Candara"/>
              </a:rPr>
              <a:t>terminate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employment</a:t>
            </a:r>
            <a:r>
              <a:rPr sz="2000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63D86"/>
                </a:solidFill>
                <a:latin typeface="Candara"/>
                <a:cs typeface="Candara"/>
              </a:rPr>
              <a:t>–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REMEMBER</a:t>
            </a:r>
            <a:r>
              <a:rPr sz="2000" b="1" spc="-4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a</a:t>
            </a:r>
            <a:r>
              <a:rPr sz="2000" b="1" spc="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decision</a:t>
            </a:r>
            <a:r>
              <a:rPr sz="2000" b="1" spc="-3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to</a:t>
            </a:r>
            <a:r>
              <a:rPr sz="2000" b="1" spc="-1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enter</a:t>
            </a:r>
            <a:r>
              <a:rPr sz="2000" b="1" spc="-2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the</a:t>
            </a:r>
            <a:r>
              <a:rPr sz="2000" b="1" spc="-1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DROP</a:t>
            </a:r>
            <a:r>
              <a:rPr sz="2000" b="1" spc="-2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is</a:t>
            </a:r>
            <a:r>
              <a:rPr sz="2000" b="1" spc="-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ndara"/>
                <a:cs typeface="Candara"/>
              </a:rPr>
              <a:t>irrevocable</a:t>
            </a:r>
            <a:endParaRPr sz="20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30B6FC"/>
              </a:buClr>
              <a:buFont typeface="Arial"/>
              <a:buChar char="•"/>
            </a:pPr>
            <a:endParaRPr sz="2350">
              <a:latin typeface="Candara"/>
              <a:cs typeface="Candara"/>
            </a:endParaRPr>
          </a:p>
          <a:p>
            <a:pPr marL="287020" marR="6350" indent="-274320">
              <a:lnSpc>
                <a:spcPct val="7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No</a:t>
            </a:r>
            <a:r>
              <a:rPr sz="2200" b="1" spc="3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disability</a:t>
            </a:r>
            <a:r>
              <a:rPr sz="2200" b="1" spc="3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benefits</a:t>
            </a:r>
            <a:r>
              <a:rPr sz="2200" b="1" spc="4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available</a:t>
            </a:r>
            <a:r>
              <a:rPr sz="2200" b="1" spc="3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once</a:t>
            </a:r>
            <a:r>
              <a:rPr sz="2200" b="1" spc="3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2200" b="1" spc="40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4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r>
              <a:rPr sz="2200" b="1" spc="40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since</a:t>
            </a:r>
            <a:r>
              <a:rPr sz="2200" b="1" spc="3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already retired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0B6FC"/>
              </a:buClr>
              <a:buFont typeface="Arial"/>
              <a:buChar char="•"/>
            </a:pPr>
            <a:endParaRPr sz="17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Don’t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get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additional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years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service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credits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or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higher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earnings</a:t>
            </a:r>
            <a:endParaRPr sz="22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2110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Lower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monthly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than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if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had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not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entered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5559805"/>
            <a:ext cx="14592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  <a:tab pos="762000" algn="l"/>
              </a:tabLst>
            </a:pP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If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union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2665" y="5559805"/>
            <a:ext cx="6490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4960" algn="l"/>
                <a:tab pos="2019300" algn="l"/>
                <a:tab pos="3098165" algn="l"/>
                <a:tab pos="4344670" algn="l"/>
                <a:tab pos="5579110" algn="l"/>
              </a:tabLst>
            </a:pP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negotiates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higher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benefit,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assume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4059" y="5794633"/>
            <a:ext cx="63303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enhancements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would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not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apply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those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144081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DROP</a:t>
            </a:r>
            <a:r>
              <a:rPr sz="4400" b="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DISADVANTAGES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9740" y="2415032"/>
            <a:ext cx="8366759" cy="360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Seek</a:t>
            </a:r>
            <a:r>
              <a:rPr sz="24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financial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advice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from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professional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0B6FC"/>
              </a:buClr>
              <a:buFont typeface="Arial"/>
              <a:buChar char="•"/>
            </a:pPr>
            <a:endParaRPr sz="28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Think about tax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consequences</a:t>
            </a:r>
            <a:r>
              <a:rPr sz="2400" b="1" spc="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all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funds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0B6FC"/>
              </a:buClr>
              <a:buFont typeface="Arial"/>
              <a:buChar char="•"/>
            </a:pPr>
            <a:endParaRPr sz="28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Consider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all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options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defer tax implications until</a:t>
            </a:r>
            <a:r>
              <a:rPr sz="24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 later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date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0B6FC"/>
              </a:buClr>
              <a:buFont typeface="Arial"/>
              <a:buChar char="•"/>
            </a:pPr>
            <a:endParaRPr sz="28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Consider an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IRA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or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ROTH 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IRA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0B6FC"/>
              </a:buClr>
              <a:buFont typeface="Arial"/>
              <a:buChar char="•"/>
            </a:pPr>
            <a:endParaRPr sz="28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Consider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an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Education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IRA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or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529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College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Saving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8813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ADDITIONAL</a:t>
            </a:r>
            <a:r>
              <a:rPr sz="4400" b="0" spc="-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INFORMATION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9740" y="2478785"/>
            <a:ext cx="8529955" cy="37566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6385" marR="6985" indent="-274320" algn="just">
              <a:lnSpc>
                <a:spcPts val="2300"/>
              </a:lnSpc>
              <a:spcBef>
                <a:spcPts val="66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Consider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participating</a:t>
            </a:r>
            <a:r>
              <a:rPr sz="24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24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400" b="1" spc="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City’s</a:t>
            </a:r>
            <a:r>
              <a:rPr sz="2400" b="1" spc="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457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Deferred</a:t>
            </a:r>
            <a:r>
              <a:rPr sz="2400" b="1" spc="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Compensation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30B6FC"/>
              </a:buClr>
              <a:buFont typeface="Arial"/>
              <a:buChar char="•"/>
            </a:pPr>
            <a:endParaRPr sz="2850">
              <a:latin typeface="Candara"/>
              <a:cs typeface="Candara"/>
            </a:endParaRPr>
          </a:p>
          <a:p>
            <a:pPr marL="286385" marR="5080" indent="-274320" algn="just">
              <a:lnSpc>
                <a:spcPct val="8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400" b="1" spc="4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457</a:t>
            </a:r>
            <a:r>
              <a:rPr sz="2400" b="1" spc="4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400" b="1" spc="434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allows</a:t>
            </a:r>
            <a:r>
              <a:rPr sz="2400" b="1" spc="4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employees</a:t>
            </a:r>
            <a:r>
              <a:rPr sz="2400" b="1" spc="4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put</a:t>
            </a:r>
            <a:r>
              <a:rPr sz="2400" b="1" spc="4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pre-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tax</a:t>
            </a:r>
            <a:r>
              <a:rPr sz="2400" b="1" spc="4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dollars</a:t>
            </a:r>
            <a:r>
              <a:rPr sz="2400" b="1" spc="4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away</a:t>
            </a:r>
            <a:r>
              <a:rPr sz="2400" b="1" spc="4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for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retirement.</a:t>
            </a:r>
            <a:r>
              <a:rPr sz="2400" b="1" spc="1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Employee</a:t>
            </a:r>
            <a:r>
              <a:rPr sz="2400" b="1" spc="114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will</a:t>
            </a:r>
            <a:r>
              <a:rPr sz="2400" b="1" spc="1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access</a:t>
            </a:r>
            <a:r>
              <a:rPr sz="2400" b="1" spc="1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funds</a:t>
            </a:r>
            <a:r>
              <a:rPr sz="2400" b="1" spc="1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upon</a:t>
            </a:r>
            <a:r>
              <a:rPr sz="2400" b="1" spc="1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separation</a:t>
            </a:r>
            <a:r>
              <a:rPr sz="2400" b="1" spc="1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when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they are likely in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lower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tax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bracket.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0B6FC"/>
              </a:buClr>
              <a:buFont typeface="Arial"/>
              <a:buChar char="•"/>
            </a:pPr>
            <a:endParaRPr sz="235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457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-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Employees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can</a:t>
            </a:r>
            <a:r>
              <a:rPr sz="24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contribute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up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$19,500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annually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0B6FC"/>
              </a:buClr>
              <a:buFont typeface="Arial"/>
              <a:buChar char="•"/>
            </a:pPr>
            <a:endParaRPr sz="2800">
              <a:latin typeface="Candara"/>
              <a:cs typeface="Candara"/>
            </a:endParaRPr>
          </a:p>
          <a:p>
            <a:pPr marL="286385" marR="8890" indent="-274320" algn="just">
              <a:lnSpc>
                <a:spcPts val="23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Consider</a:t>
            </a:r>
            <a:r>
              <a:rPr sz="2400" b="1" spc="26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457</a:t>
            </a:r>
            <a:r>
              <a:rPr sz="2400" b="1" spc="26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400" b="1" spc="254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“catch-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up”</a:t>
            </a:r>
            <a:r>
              <a:rPr sz="2400" b="1" spc="26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provision</a:t>
            </a:r>
            <a:r>
              <a:rPr sz="2400" b="1" spc="254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or</a:t>
            </a:r>
            <a:r>
              <a:rPr sz="2400" b="1" spc="26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pre-retirement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option</a:t>
            </a:r>
            <a:r>
              <a:rPr sz="24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for 3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years prior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8813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ADDITIONAL</a:t>
            </a:r>
            <a:r>
              <a:rPr sz="4400" b="0" spc="-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INFORMATION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1640" y="2445512"/>
            <a:ext cx="8286750" cy="3439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5"/>
              </a:spcBef>
              <a:buClr>
                <a:srgbClr val="30B6FC"/>
              </a:buClr>
              <a:buFont typeface="Arial"/>
              <a:buChar char="•"/>
              <a:tabLst>
                <a:tab pos="285750" algn="l"/>
                <a:tab pos="2541905" algn="l"/>
              </a:tabLst>
            </a:pP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Make</a:t>
            </a:r>
            <a:r>
              <a:rPr sz="3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3200" b="1" spc="-10" dirty="0">
                <a:solidFill>
                  <a:srgbClr val="063D86"/>
                </a:solidFill>
                <a:latin typeface="Candara"/>
                <a:cs typeface="Candara"/>
              </a:rPr>
              <a:t> will!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	(inevitability</a:t>
            </a:r>
            <a:r>
              <a:rPr sz="32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3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death</a:t>
            </a:r>
            <a:r>
              <a:rPr sz="32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and </a:t>
            </a:r>
            <a:r>
              <a:rPr sz="3200" b="1" spc="-10" dirty="0">
                <a:solidFill>
                  <a:srgbClr val="063D86"/>
                </a:solidFill>
                <a:latin typeface="Candara"/>
                <a:cs typeface="Candara"/>
              </a:rPr>
              <a:t>taxes)</a:t>
            </a:r>
            <a:endParaRPr sz="3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0B6FC"/>
              </a:buClr>
              <a:buFont typeface="Arial"/>
              <a:buChar char="•"/>
            </a:pPr>
            <a:endParaRPr sz="31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Be</a:t>
            </a:r>
            <a:r>
              <a:rPr sz="32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sure</a:t>
            </a:r>
            <a:r>
              <a:rPr sz="32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3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update</a:t>
            </a:r>
            <a:r>
              <a:rPr sz="3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32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spc="-10" dirty="0">
                <a:solidFill>
                  <a:srgbClr val="063D86"/>
                </a:solidFill>
                <a:latin typeface="Candara"/>
                <a:cs typeface="Candara"/>
              </a:rPr>
              <a:t>will!</a:t>
            </a:r>
            <a:endParaRPr sz="3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0B6FC"/>
              </a:buClr>
              <a:buFont typeface="Arial"/>
              <a:buChar char="•"/>
            </a:pPr>
            <a:endParaRPr sz="31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Submit</a:t>
            </a:r>
            <a:r>
              <a:rPr sz="32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32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beneficiary</a:t>
            </a:r>
            <a:r>
              <a:rPr sz="32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designation</a:t>
            </a:r>
            <a:r>
              <a:rPr sz="32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32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32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spc="-10" dirty="0">
                <a:solidFill>
                  <a:srgbClr val="063D86"/>
                </a:solidFill>
                <a:latin typeface="Candara"/>
                <a:cs typeface="Candara"/>
              </a:rPr>
              <a:t>Board</a:t>
            </a:r>
            <a:endParaRPr sz="3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0B6FC"/>
              </a:buClr>
              <a:buFont typeface="Arial"/>
              <a:buChar char="•"/>
            </a:pPr>
            <a:endParaRPr sz="31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Remember</a:t>
            </a:r>
            <a:r>
              <a:rPr sz="3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32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update</a:t>
            </a:r>
            <a:r>
              <a:rPr sz="32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32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dirty="0">
                <a:solidFill>
                  <a:srgbClr val="063D86"/>
                </a:solidFill>
                <a:latin typeface="Candara"/>
                <a:cs typeface="Candara"/>
              </a:rPr>
              <a:t>designation</a:t>
            </a:r>
            <a:r>
              <a:rPr sz="32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200" b="1" spc="-20" dirty="0">
                <a:solidFill>
                  <a:srgbClr val="063D86"/>
                </a:solidFill>
                <a:latin typeface="Candara"/>
                <a:cs typeface="Candara"/>
              </a:rPr>
              <a:t>form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8813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ADDITIONAL</a:t>
            </a:r>
            <a:r>
              <a:rPr sz="4400" b="0" spc="-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INFORMATION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7177" y="2477515"/>
            <a:ext cx="7748905" cy="31172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86385" marR="5080" indent="-274320">
              <a:lnSpc>
                <a:spcPts val="3240"/>
              </a:lnSpc>
              <a:spcBef>
                <a:spcPts val="505"/>
              </a:spcBef>
              <a:tabLst>
                <a:tab pos="2231390" algn="l"/>
              </a:tabLst>
            </a:pPr>
            <a:r>
              <a:rPr sz="3000" b="1" spc="-10" dirty="0">
                <a:solidFill>
                  <a:srgbClr val="063D86"/>
                </a:solidFill>
                <a:latin typeface="Candara"/>
                <a:cs typeface="Candara"/>
              </a:rPr>
              <a:t>FORFEITURE</a:t>
            </a:r>
            <a:r>
              <a:rPr sz="3000" b="1" dirty="0">
                <a:solidFill>
                  <a:srgbClr val="063D86"/>
                </a:solidFill>
                <a:latin typeface="Candara"/>
                <a:cs typeface="Candara"/>
              </a:rPr>
              <a:t>	is</a:t>
            </a:r>
            <a:r>
              <a:rPr sz="3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3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000" b="1" dirty="0">
                <a:solidFill>
                  <a:srgbClr val="063D86"/>
                </a:solidFill>
                <a:latin typeface="Candara"/>
                <a:cs typeface="Candara"/>
              </a:rPr>
              <a:t>loss</a:t>
            </a:r>
            <a:r>
              <a:rPr sz="3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0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3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0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3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0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3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000" b="1" spc="-10" dirty="0">
                <a:solidFill>
                  <a:srgbClr val="063D86"/>
                </a:solidFill>
                <a:latin typeface="Candara"/>
                <a:cs typeface="Candara"/>
              </a:rPr>
              <a:t>benefit </a:t>
            </a:r>
            <a:r>
              <a:rPr sz="3000" b="1" dirty="0">
                <a:solidFill>
                  <a:srgbClr val="063D86"/>
                </a:solidFill>
                <a:latin typeface="Candara"/>
                <a:cs typeface="Candara"/>
              </a:rPr>
              <a:t>when</a:t>
            </a:r>
            <a:r>
              <a:rPr sz="3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3000" b="1" spc="-20" dirty="0">
                <a:solidFill>
                  <a:srgbClr val="063D86"/>
                </a:solidFill>
                <a:latin typeface="Candara"/>
                <a:cs typeface="Candara"/>
              </a:rPr>
              <a:t>you:</a:t>
            </a:r>
            <a:endParaRPr sz="3000">
              <a:latin typeface="Candara"/>
              <a:cs typeface="Candara"/>
            </a:endParaRPr>
          </a:p>
          <a:p>
            <a:pPr marL="588645" indent="-274955">
              <a:lnSpc>
                <a:spcPct val="100000"/>
              </a:lnSpc>
              <a:spcBef>
                <a:spcPts val="2000"/>
              </a:spcBef>
              <a:buClr>
                <a:srgbClr val="30B6FC"/>
              </a:buClr>
              <a:buFont typeface="Arial"/>
              <a:buChar char="•"/>
              <a:tabLst>
                <a:tab pos="588645" algn="l"/>
                <a:tab pos="589280" algn="l"/>
              </a:tabLst>
            </a:pP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Commit</a:t>
            </a:r>
            <a:r>
              <a:rPr sz="2800" b="1" spc="-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800" b="1" spc="-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specified</a:t>
            </a:r>
            <a:r>
              <a:rPr sz="28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criminal</a:t>
            </a:r>
            <a:r>
              <a:rPr sz="28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3D86"/>
                </a:solidFill>
                <a:latin typeface="Candara"/>
                <a:cs typeface="Candara"/>
              </a:rPr>
              <a:t>offense</a:t>
            </a:r>
            <a:endParaRPr sz="2800">
              <a:latin typeface="Candara"/>
              <a:cs typeface="Candara"/>
            </a:endParaRPr>
          </a:p>
          <a:p>
            <a:pPr marL="588645" indent="-274955">
              <a:lnSpc>
                <a:spcPct val="100000"/>
              </a:lnSpc>
              <a:spcBef>
                <a:spcPts val="2690"/>
              </a:spcBef>
              <a:buClr>
                <a:srgbClr val="30B6FC"/>
              </a:buClr>
              <a:buFont typeface="Arial"/>
              <a:buChar char="•"/>
              <a:tabLst>
                <a:tab pos="588645" algn="l"/>
                <a:tab pos="589280" algn="l"/>
              </a:tabLst>
            </a:pP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Florida</a:t>
            </a:r>
            <a:r>
              <a:rPr sz="2800" b="1" spc="-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Statute</a:t>
            </a:r>
            <a:r>
              <a:rPr sz="2800" b="1" spc="-1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Section</a:t>
            </a:r>
            <a:r>
              <a:rPr sz="2800" b="1" spc="-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3D86"/>
                </a:solidFill>
                <a:latin typeface="Candara"/>
                <a:cs typeface="Candara"/>
              </a:rPr>
              <a:t>112.3173</a:t>
            </a:r>
            <a:endParaRPr sz="2800">
              <a:latin typeface="Candara"/>
              <a:cs typeface="Candara"/>
            </a:endParaRPr>
          </a:p>
          <a:p>
            <a:pPr marL="588645" indent="-274955">
              <a:lnSpc>
                <a:spcPct val="100000"/>
              </a:lnSpc>
              <a:spcBef>
                <a:spcPts val="2690"/>
              </a:spcBef>
              <a:buClr>
                <a:srgbClr val="30B6FC"/>
              </a:buClr>
              <a:buFont typeface="Arial"/>
              <a:buChar char="•"/>
              <a:tabLst>
                <a:tab pos="588645" algn="l"/>
                <a:tab pos="589280" algn="l"/>
              </a:tabLst>
            </a:pP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Theft</a:t>
            </a:r>
            <a:r>
              <a:rPr sz="28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3D86"/>
                </a:solidFill>
                <a:latin typeface="Candara"/>
                <a:cs typeface="Candara"/>
              </a:rPr>
              <a:t>example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8813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ADDITIONAL</a:t>
            </a:r>
            <a:r>
              <a:rPr sz="4400" b="0" spc="-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INFORMATION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1140" y="2450083"/>
            <a:ext cx="7948295" cy="398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6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foregoing</a:t>
            </a:r>
            <a:r>
              <a:rPr sz="26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presentation</a:t>
            </a:r>
            <a:r>
              <a:rPr sz="26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has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been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designed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6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help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answer</a:t>
            </a:r>
            <a:r>
              <a:rPr sz="26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some</a:t>
            </a:r>
            <a:r>
              <a:rPr sz="26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6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26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questions</a:t>
            </a:r>
            <a:r>
              <a:rPr sz="26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about</a:t>
            </a:r>
            <a:r>
              <a:rPr sz="26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how</a:t>
            </a:r>
            <a:r>
              <a:rPr sz="26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your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6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26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organized</a:t>
            </a:r>
            <a:r>
              <a:rPr sz="26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6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spc="-10" dirty="0">
                <a:solidFill>
                  <a:srgbClr val="063D86"/>
                </a:solidFill>
                <a:latin typeface="Candara"/>
                <a:cs typeface="Candara"/>
              </a:rPr>
              <a:t>managed.</a:t>
            </a:r>
            <a:endParaRPr sz="26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</a:pPr>
            <a:endParaRPr sz="2550">
              <a:latin typeface="Candara"/>
              <a:cs typeface="Candara"/>
            </a:endParaRPr>
          </a:p>
          <a:p>
            <a:pPr marL="286385" marR="9017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final</a:t>
            </a:r>
            <a:r>
              <a:rPr sz="26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authority</a:t>
            </a:r>
            <a:r>
              <a:rPr sz="26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on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interpretation</a:t>
            </a:r>
            <a:r>
              <a:rPr sz="26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6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26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spc="-25" dirty="0">
                <a:solidFill>
                  <a:srgbClr val="063D86"/>
                </a:solidFill>
                <a:latin typeface="Candara"/>
                <a:cs typeface="Candara"/>
              </a:rPr>
              <a:t>the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actual</a:t>
            </a:r>
            <a:r>
              <a:rPr sz="26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legislation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which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created</a:t>
            </a:r>
            <a:r>
              <a:rPr sz="26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spc="-10" dirty="0">
                <a:solidFill>
                  <a:srgbClr val="063D86"/>
                </a:solidFill>
                <a:latin typeface="Candara"/>
                <a:cs typeface="Candara"/>
              </a:rPr>
              <a:t>Plan.</a:t>
            </a:r>
            <a:endParaRPr sz="26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</a:pPr>
            <a:endParaRPr sz="2550">
              <a:latin typeface="Candara"/>
              <a:cs typeface="Candara"/>
            </a:endParaRPr>
          </a:p>
          <a:p>
            <a:pPr marL="286385" marR="67945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26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event</a:t>
            </a:r>
            <a:r>
              <a:rPr sz="26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any</a:t>
            </a:r>
            <a:r>
              <a:rPr sz="26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conflict</a:t>
            </a:r>
            <a:r>
              <a:rPr sz="26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between</a:t>
            </a:r>
            <a:r>
              <a:rPr sz="26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this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spc="-10" dirty="0">
                <a:solidFill>
                  <a:srgbClr val="063D86"/>
                </a:solidFill>
                <a:latin typeface="Candara"/>
                <a:cs typeface="Candara"/>
              </a:rPr>
              <a:t>presentation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6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6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City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Code</a:t>
            </a:r>
            <a:r>
              <a:rPr sz="26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6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provisions</a:t>
            </a:r>
            <a:r>
              <a:rPr sz="26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6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6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600" b="1" spc="-20" dirty="0">
                <a:solidFill>
                  <a:srgbClr val="063D86"/>
                </a:solidFill>
                <a:latin typeface="Candara"/>
                <a:cs typeface="Candara"/>
              </a:rPr>
              <a:t>Code </a:t>
            </a:r>
            <a:r>
              <a:rPr sz="2600" b="1" spc="-10" dirty="0">
                <a:solidFill>
                  <a:srgbClr val="063D86"/>
                </a:solidFill>
                <a:latin typeface="Candara"/>
                <a:cs typeface="Candara"/>
              </a:rPr>
              <a:t>control.</a:t>
            </a:r>
            <a:endParaRPr sz="26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2905125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CONFLICTS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07176" y="2659189"/>
            <a:ext cx="35369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10" dirty="0">
                <a:solidFill>
                  <a:srgbClr val="063D86"/>
                </a:solidFill>
                <a:latin typeface="Candara"/>
                <a:cs typeface="Candara"/>
              </a:rPr>
              <a:t>Questions?</a:t>
            </a:r>
            <a:endParaRPr sz="60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" y="0"/>
            <a:ext cx="8720455" cy="6858000"/>
            <a:chOff x="6" y="0"/>
            <a:chExt cx="8720455" cy="6858000"/>
          </a:xfrm>
        </p:grpSpPr>
        <p:sp>
          <p:nvSpPr>
            <p:cNvPr id="3" name="object 3"/>
            <p:cNvSpPr/>
            <p:nvPr/>
          </p:nvSpPr>
          <p:spPr>
            <a:xfrm>
              <a:off x="6" y="0"/>
              <a:ext cx="6837045" cy="6858000"/>
            </a:xfrm>
            <a:custGeom>
              <a:avLst/>
              <a:gdLst/>
              <a:ahLst/>
              <a:cxnLst/>
              <a:rect l="l" t="t" r="r" b="b"/>
              <a:pathLst>
                <a:path w="6837045" h="6858000">
                  <a:moveTo>
                    <a:pt x="6049860" y="44259"/>
                  </a:moveTo>
                  <a:lnTo>
                    <a:pt x="4029354" y="1280896"/>
                  </a:lnTo>
                  <a:lnTo>
                    <a:pt x="4029354" y="2450630"/>
                  </a:lnTo>
                  <a:lnTo>
                    <a:pt x="6527685" y="921600"/>
                  </a:lnTo>
                  <a:lnTo>
                    <a:pt x="6049860" y="44259"/>
                  </a:lnTo>
                  <a:close/>
                </a:path>
                <a:path w="6837045" h="6858000">
                  <a:moveTo>
                    <a:pt x="4346778" y="0"/>
                  </a:moveTo>
                  <a:lnTo>
                    <a:pt x="3286061" y="0"/>
                  </a:lnTo>
                  <a:lnTo>
                    <a:pt x="2719755" y="1039736"/>
                  </a:lnTo>
                  <a:lnTo>
                    <a:pt x="3780472" y="1039736"/>
                  </a:lnTo>
                  <a:lnTo>
                    <a:pt x="4346778" y="0"/>
                  </a:lnTo>
                  <a:close/>
                </a:path>
                <a:path w="6837045" h="6858000">
                  <a:moveTo>
                    <a:pt x="2663545" y="0"/>
                  </a:moveTo>
                  <a:lnTo>
                    <a:pt x="1707870" y="0"/>
                  </a:lnTo>
                  <a:lnTo>
                    <a:pt x="1707870" y="1039736"/>
                  </a:lnTo>
                  <a:lnTo>
                    <a:pt x="2663545" y="1039736"/>
                  </a:lnTo>
                  <a:lnTo>
                    <a:pt x="2663545" y="0"/>
                  </a:lnTo>
                  <a:close/>
                </a:path>
                <a:path w="6837045" h="6858000">
                  <a:moveTo>
                    <a:pt x="1075283" y="0"/>
                  </a:moveTo>
                  <a:lnTo>
                    <a:pt x="13855" y="0"/>
                  </a:lnTo>
                  <a:lnTo>
                    <a:pt x="581634" y="1039736"/>
                  </a:lnTo>
                  <a:lnTo>
                    <a:pt x="1643062" y="1039736"/>
                  </a:lnTo>
                  <a:lnTo>
                    <a:pt x="1075283" y="0"/>
                  </a:lnTo>
                  <a:close/>
                </a:path>
                <a:path w="6837045" h="6858000">
                  <a:moveTo>
                    <a:pt x="0" y="1071524"/>
                  </a:moveTo>
                  <a:lnTo>
                    <a:pt x="0" y="2241296"/>
                  </a:lnTo>
                  <a:lnTo>
                    <a:pt x="342049" y="2450630"/>
                  </a:lnTo>
                  <a:lnTo>
                    <a:pt x="342049" y="1280883"/>
                  </a:lnTo>
                  <a:lnTo>
                    <a:pt x="0" y="1071524"/>
                  </a:lnTo>
                  <a:close/>
                </a:path>
                <a:path w="6837045" h="6858000">
                  <a:moveTo>
                    <a:pt x="6836651" y="2487536"/>
                  </a:moveTo>
                  <a:lnTo>
                    <a:pt x="4029354" y="2487536"/>
                  </a:lnTo>
                  <a:lnTo>
                    <a:pt x="4029354" y="3500577"/>
                  </a:lnTo>
                  <a:lnTo>
                    <a:pt x="6836651" y="3500577"/>
                  </a:lnTo>
                  <a:lnTo>
                    <a:pt x="6836651" y="2487536"/>
                  </a:lnTo>
                  <a:close/>
                </a:path>
                <a:path w="6837045" h="6858000">
                  <a:moveTo>
                    <a:pt x="342049" y="2487536"/>
                  </a:moveTo>
                  <a:lnTo>
                    <a:pt x="0" y="2487536"/>
                  </a:lnTo>
                  <a:lnTo>
                    <a:pt x="0" y="3500577"/>
                  </a:lnTo>
                  <a:lnTo>
                    <a:pt x="342049" y="3500577"/>
                  </a:lnTo>
                  <a:lnTo>
                    <a:pt x="342049" y="2487536"/>
                  </a:lnTo>
                  <a:close/>
                </a:path>
                <a:path w="6837045" h="6858000">
                  <a:moveTo>
                    <a:pt x="3777437" y="4948364"/>
                  </a:moveTo>
                  <a:lnTo>
                    <a:pt x="2715996" y="4948364"/>
                  </a:lnTo>
                  <a:lnTo>
                    <a:pt x="3758844" y="6858000"/>
                  </a:lnTo>
                  <a:lnTo>
                    <a:pt x="4820259" y="6858000"/>
                  </a:lnTo>
                  <a:lnTo>
                    <a:pt x="3777437" y="4948364"/>
                  </a:lnTo>
                  <a:close/>
                </a:path>
                <a:path w="6837045" h="6858000">
                  <a:moveTo>
                    <a:pt x="4029354" y="3537470"/>
                  </a:moveTo>
                  <a:lnTo>
                    <a:pt x="4029354" y="4707216"/>
                  </a:lnTo>
                  <a:lnTo>
                    <a:pt x="6049860" y="5943854"/>
                  </a:lnTo>
                  <a:lnTo>
                    <a:pt x="6527685" y="5066512"/>
                  </a:lnTo>
                  <a:lnTo>
                    <a:pt x="4029354" y="3537470"/>
                  </a:lnTo>
                  <a:close/>
                </a:path>
                <a:path w="6837045" h="6858000">
                  <a:moveTo>
                    <a:pt x="342049" y="3537470"/>
                  </a:moveTo>
                  <a:lnTo>
                    <a:pt x="0" y="3746817"/>
                  </a:lnTo>
                  <a:lnTo>
                    <a:pt x="0" y="4916563"/>
                  </a:lnTo>
                  <a:lnTo>
                    <a:pt x="342049" y="4707216"/>
                  </a:lnTo>
                  <a:lnTo>
                    <a:pt x="342049" y="3537470"/>
                  </a:lnTo>
                  <a:close/>
                </a:path>
                <a:path w="6837045" h="6858000">
                  <a:moveTo>
                    <a:pt x="2663545" y="4948364"/>
                  </a:moveTo>
                  <a:lnTo>
                    <a:pt x="1707870" y="4948364"/>
                  </a:lnTo>
                  <a:lnTo>
                    <a:pt x="1707870" y="6858000"/>
                  </a:lnTo>
                  <a:lnTo>
                    <a:pt x="2663545" y="6858000"/>
                  </a:lnTo>
                  <a:lnTo>
                    <a:pt x="2663545" y="4948364"/>
                  </a:lnTo>
                  <a:close/>
                </a:path>
                <a:path w="6837045" h="6858000">
                  <a:moveTo>
                    <a:pt x="1651647" y="4948364"/>
                  </a:moveTo>
                  <a:lnTo>
                    <a:pt x="590931" y="4948364"/>
                  </a:lnTo>
                  <a:lnTo>
                    <a:pt x="0" y="6033350"/>
                  </a:lnTo>
                  <a:lnTo>
                    <a:pt x="0" y="6858000"/>
                  </a:lnTo>
                  <a:lnTo>
                    <a:pt x="611505" y="6858000"/>
                  </a:lnTo>
                  <a:lnTo>
                    <a:pt x="1651647" y="4948364"/>
                  </a:lnTo>
                  <a:close/>
                </a:path>
              </a:pathLst>
            </a:custGeom>
            <a:solidFill>
              <a:srgbClr val="FFFFFF">
                <a:alpha val="1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0627" y="6153724"/>
              <a:ext cx="2489756" cy="4734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7016" y="5728208"/>
            <a:ext cx="3516629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0" dirty="0">
                <a:solidFill>
                  <a:srgbClr val="FDFFFD"/>
                </a:solidFill>
                <a:latin typeface="Calibri"/>
                <a:cs typeface="Calibri"/>
              </a:rPr>
              <a:t>56032-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1121-</a:t>
            </a:r>
            <a:r>
              <a:rPr sz="800" spc="30" dirty="0">
                <a:solidFill>
                  <a:srgbClr val="FDFFFD"/>
                </a:solidFill>
                <a:latin typeface="Calibri"/>
                <a:cs typeface="Calibri"/>
              </a:rPr>
              <a:t>W820</a:t>
            </a:r>
            <a:endParaRPr sz="800">
              <a:latin typeface="Calibri"/>
              <a:cs typeface="Calibri"/>
            </a:endParaRPr>
          </a:p>
          <a:p>
            <a:pPr marL="12700" marR="36195">
              <a:lnSpc>
                <a:spcPct val="100000"/>
              </a:lnSpc>
              <a:spcBef>
                <a:spcPts val="600"/>
              </a:spcBef>
            </a:pP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This</a:t>
            </a:r>
            <a:r>
              <a:rPr sz="800" spc="204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presentation</a:t>
            </a:r>
            <a:r>
              <a:rPr sz="800" spc="17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is</a:t>
            </a:r>
            <a:r>
              <a:rPr sz="800" spc="204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the</a:t>
            </a:r>
            <a:r>
              <a:rPr sz="800" spc="23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property</a:t>
            </a:r>
            <a:r>
              <a:rPr sz="800" spc="21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of</a:t>
            </a:r>
            <a:r>
              <a:rPr sz="800" spc="22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MissionSquare</a:t>
            </a:r>
            <a:r>
              <a:rPr sz="800" spc="19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Retirement</a:t>
            </a:r>
            <a:r>
              <a:rPr sz="800" spc="25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60" dirty="0">
                <a:solidFill>
                  <a:srgbClr val="FDFFFD"/>
                </a:solidFill>
                <a:latin typeface="Calibri"/>
                <a:cs typeface="Calibri"/>
              </a:rPr>
              <a:t>and</a:t>
            </a:r>
            <a:r>
              <a:rPr sz="800" spc="204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may</a:t>
            </a:r>
            <a:r>
              <a:rPr sz="800" spc="24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FDFFFD"/>
                </a:solidFill>
                <a:latin typeface="Calibri"/>
                <a:cs typeface="Calibri"/>
              </a:rPr>
              <a:t>not</a:t>
            </a:r>
            <a:r>
              <a:rPr sz="800" spc="70" dirty="0">
                <a:solidFill>
                  <a:srgbClr val="FDFFFD"/>
                </a:solidFill>
                <a:latin typeface="Calibri"/>
                <a:cs typeface="Calibri"/>
              </a:rPr>
              <a:t> be</a:t>
            </a:r>
            <a:r>
              <a:rPr sz="800" spc="17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FDFFFD"/>
                </a:solidFill>
                <a:latin typeface="Calibri"/>
                <a:cs typeface="Calibri"/>
              </a:rPr>
              <a:t>reproduced</a:t>
            </a:r>
            <a:r>
              <a:rPr sz="800" spc="14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or</a:t>
            </a:r>
            <a:r>
              <a:rPr sz="800" spc="15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redistributed</a:t>
            </a:r>
            <a:r>
              <a:rPr sz="800" spc="14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in</a:t>
            </a:r>
            <a:r>
              <a:rPr sz="800" spc="16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any</a:t>
            </a:r>
            <a:r>
              <a:rPr sz="800" spc="14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manner</a:t>
            </a:r>
            <a:r>
              <a:rPr sz="800" spc="15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without</a:t>
            </a:r>
            <a:r>
              <a:rPr sz="800" spc="13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DFFFD"/>
                </a:solidFill>
                <a:latin typeface="Calibri"/>
                <a:cs typeface="Calibri"/>
              </a:rPr>
              <a:t>permission.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MissionSquare</a:t>
            </a:r>
            <a:r>
              <a:rPr sz="800" spc="17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Retirement</a:t>
            </a:r>
            <a:r>
              <a:rPr sz="800" spc="22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60" dirty="0">
                <a:solidFill>
                  <a:srgbClr val="FDFFFD"/>
                </a:solidFill>
                <a:latin typeface="Calibri"/>
                <a:cs typeface="Calibri"/>
              </a:rPr>
              <a:t>does</a:t>
            </a:r>
            <a:r>
              <a:rPr sz="800" spc="18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not</a:t>
            </a:r>
            <a:r>
              <a:rPr sz="800" spc="19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offer</a:t>
            </a:r>
            <a:r>
              <a:rPr sz="800" spc="204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specific</a:t>
            </a:r>
            <a:r>
              <a:rPr sz="800" spc="16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tax</a:t>
            </a:r>
            <a:r>
              <a:rPr sz="800" spc="19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or</a:t>
            </a:r>
            <a:r>
              <a:rPr sz="800" spc="22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FDFFFD"/>
                </a:solidFill>
                <a:latin typeface="Calibri"/>
                <a:cs typeface="Calibri"/>
              </a:rPr>
              <a:t>legal</a:t>
            </a:r>
            <a:r>
              <a:rPr sz="800" spc="18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advice.</a:t>
            </a:r>
            <a:r>
              <a:rPr sz="800" spc="19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DFFFD"/>
                </a:solidFill>
                <a:latin typeface="Calibri"/>
                <a:cs typeface="Calibri"/>
              </a:rPr>
              <a:t>Please</a:t>
            </a:r>
            <a:r>
              <a:rPr sz="800" spc="50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consult</a:t>
            </a:r>
            <a:r>
              <a:rPr sz="800" spc="15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with</a:t>
            </a:r>
            <a:r>
              <a:rPr sz="800" spc="24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your</a:t>
            </a:r>
            <a:r>
              <a:rPr sz="800" spc="204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FDFFFD"/>
                </a:solidFill>
                <a:latin typeface="Calibri"/>
                <a:cs typeface="Calibri"/>
              </a:rPr>
              <a:t>personal</a:t>
            </a:r>
            <a:r>
              <a:rPr sz="800" spc="18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advisor</a:t>
            </a:r>
            <a:r>
              <a:rPr sz="800" spc="18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for</a:t>
            </a:r>
            <a:r>
              <a:rPr sz="800" spc="229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additional</a:t>
            </a:r>
            <a:r>
              <a:rPr sz="800" spc="16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assistance</a:t>
            </a:r>
            <a:r>
              <a:rPr sz="800" spc="17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prior</a:t>
            </a:r>
            <a:r>
              <a:rPr sz="800" spc="204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FDFFFD"/>
                </a:solidFill>
                <a:latin typeface="Calibri"/>
                <a:cs typeface="Calibri"/>
              </a:rPr>
              <a:t>to</a:t>
            </a:r>
            <a:r>
              <a:rPr sz="800" spc="45" dirty="0">
                <a:solidFill>
                  <a:srgbClr val="FDFFFD"/>
                </a:solidFill>
                <a:latin typeface="Calibri"/>
                <a:cs typeface="Calibri"/>
              </a:rPr>
              <a:t> implementing</a:t>
            </a:r>
            <a:r>
              <a:rPr sz="800" spc="7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any</a:t>
            </a:r>
            <a:r>
              <a:rPr sz="800" spc="7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new</a:t>
            </a:r>
            <a:r>
              <a:rPr sz="800" spc="8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tax</a:t>
            </a:r>
            <a:r>
              <a:rPr sz="800" spc="9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DFFFD"/>
                </a:solidFill>
                <a:latin typeface="Calibri"/>
                <a:cs typeface="Calibri"/>
              </a:rPr>
              <a:t>or</a:t>
            </a:r>
            <a:r>
              <a:rPr sz="800" spc="8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FDFFFD"/>
                </a:solidFill>
                <a:latin typeface="Calibri"/>
                <a:cs typeface="Calibri"/>
              </a:rPr>
              <a:t>legal</a:t>
            </a:r>
            <a:r>
              <a:rPr sz="800" spc="8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DFFFD"/>
                </a:solidFill>
                <a:latin typeface="Calibri"/>
                <a:cs typeface="Calibri"/>
              </a:rPr>
              <a:t>strategy.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176" y="1157017"/>
            <a:ext cx="3181350" cy="373570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405"/>
              </a:spcBef>
            </a:pPr>
            <a:r>
              <a:rPr sz="3200" b="1" spc="250" dirty="0">
                <a:solidFill>
                  <a:srgbClr val="FDFFFD"/>
                </a:solidFill>
                <a:latin typeface="Calibri"/>
                <a:cs typeface="Calibri"/>
              </a:rPr>
              <a:t>Get</a:t>
            </a:r>
            <a:r>
              <a:rPr sz="3200" b="1" spc="7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3200" b="1" spc="180" dirty="0">
                <a:solidFill>
                  <a:srgbClr val="FDFFFD"/>
                </a:solidFill>
                <a:latin typeface="Calibri"/>
                <a:cs typeface="Calibri"/>
              </a:rPr>
              <a:t>to</a:t>
            </a:r>
            <a:r>
              <a:rPr sz="3200" b="1" spc="8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3200" b="1" spc="345" dirty="0">
                <a:solidFill>
                  <a:srgbClr val="FDFFFD"/>
                </a:solidFill>
                <a:latin typeface="Calibri"/>
                <a:cs typeface="Calibri"/>
              </a:rPr>
              <a:t>Know </a:t>
            </a:r>
            <a:r>
              <a:rPr sz="3200" b="1" spc="235" dirty="0">
                <a:solidFill>
                  <a:srgbClr val="FDFFFD"/>
                </a:solidFill>
                <a:latin typeface="Calibri"/>
                <a:cs typeface="Calibri"/>
              </a:rPr>
              <a:t>your</a:t>
            </a:r>
            <a:r>
              <a:rPr sz="3200" b="1" spc="3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3200" b="1" spc="250" dirty="0">
                <a:solidFill>
                  <a:srgbClr val="FDFFFD"/>
                </a:solidFill>
                <a:latin typeface="Calibri"/>
                <a:cs typeface="Calibri"/>
              </a:rPr>
              <a:t>Workplace </a:t>
            </a:r>
            <a:r>
              <a:rPr sz="3200" b="1" spc="200" dirty="0">
                <a:solidFill>
                  <a:srgbClr val="FDFFFD"/>
                </a:solidFill>
                <a:latin typeface="Calibri"/>
                <a:cs typeface="Calibri"/>
              </a:rPr>
              <a:t>Retirement</a:t>
            </a:r>
            <a:r>
              <a:rPr sz="3200" b="1" spc="11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3200" b="1" spc="220" dirty="0">
                <a:solidFill>
                  <a:srgbClr val="FDFFFD"/>
                </a:solidFill>
                <a:latin typeface="Calibri"/>
                <a:cs typeface="Calibri"/>
              </a:rPr>
              <a:t>Plan Benefits</a:t>
            </a:r>
            <a:r>
              <a:rPr sz="3200" b="1" spc="7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3200" b="1" spc="-370" dirty="0">
                <a:solidFill>
                  <a:srgbClr val="FDFFFD"/>
                </a:solidFill>
                <a:latin typeface="Calibri"/>
                <a:cs typeface="Calibri"/>
              </a:rPr>
              <a:t>– </a:t>
            </a:r>
            <a:r>
              <a:rPr sz="3200" b="1" spc="305" dirty="0">
                <a:solidFill>
                  <a:srgbClr val="FDFFFD"/>
                </a:solidFill>
                <a:latin typeface="Calibri"/>
                <a:cs typeface="Calibri"/>
              </a:rPr>
              <a:t>457(b)</a:t>
            </a:r>
            <a:r>
              <a:rPr sz="3200" b="1" spc="9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3200" b="1" spc="250" dirty="0">
                <a:solidFill>
                  <a:srgbClr val="FDFFFD"/>
                </a:solidFill>
                <a:latin typeface="Calibri"/>
                <a:cs typeface="Calibri"/>
              </a:rPr>
              <a:t>and </a:t>
            </a:r>
            <a:r>
              <a:rPr sz="3200" b="1" spc="360" dirty="0">
                <a:solidFill>
                  <a:srgbClr val="FDFFFD"/>
                </a:solidFill>
                <a:latin typeface="Calibri"/>
                <a:cs typeface="Calibri"/>
              </a:rPr>
              <a:t>ROTH</a:t>
            </a:r>
            <a:r>
              <a:rPr sz="3200" b="1" spc="8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3200" b="1" spc="265" dirty="0">
                <a:solidFill>
                  <a:srgbClr val="FDFFFD"/>
                </a:solidFill>
                <a:latin typeface="Calibri"/>
                <a:cs typeface="Calibri"/>
              </a:rPr>
              <a:t>IRA</a:t>
            </a:r>
            <a:endParaRPr sz="3200">
              <a:latin typeface="Calibri"/>
              <a:cs typeface="Calibri"/>
            </a:endParaRPr>
          </a:p>
          <a:p>
            <a:pPr marL="50165" algn="just">
              <a:lnSpc>
                <a:spcPct val="100000"/>
              </a:lnSpc>
              <a:spcBef>
                <a:spcPts val="1930"/>
              </a:spcBef>
            </a:pPr>
            <a:r>
              <a:rPr sz="1200" dirty="0">
                <a:solidFill>
                  <a:srgbClr val="FDFFFD"/>
                </a:solidFill>
                <a:latin typeface="Calibri"/>
                <a:cs typeface="Calibri"/>
              </a:rPr>
              <a:t>Presenter:</a:t>
            </a:r>
            <a:r>
              <a:rPr sz="1200" spc="17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DFFFD"/>
                </a:solidFill>
                <a:latin typeface="Calibri"/>
                <a:cs typeface="Calibri"/>
              </a:rPr>
              <a:t>Augusto</a:t>
            </a:r>
            <a:r>
              <a:rPr sz="1200" spc="19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200" spc="110" dirty="0">
                <a:solidFill>
                  <a:srgbClr val="FDFFFD"/>
                </a:solidFill>
                <a:latin typeface="Calibri"/>
                <a:cs typeface="Calibri"/>
              </a:rPr>
              <a:t>C.</a:t>
            </a:r>
            <a:r>
              <a:rPr sz="1200" spc="10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DFFFD"/>
                </a:solidFill>
                <a:latin typeface="Calibri"/>
                <a:cs typeface="Calibri"/>
              </a:rPr>
              <a:t>Gaymer</a:t>
            </a:r>
            <a:endParaRPr sz="1200">
              <a:latin typeface="Calibri"/>
              <a:cs typeface="Calibri"/>
            </a:endParaRPr>
          </a:p>
          <a:p>
            <a:pPr marL="774065" marR="519430" algn="just">
              <a:lnSpc>
                <a:spcPct val="100000"/>
              </a:lnSpc>
            </a:pPr>
            <a:r>
              <a:rPr sz="1200" dirty="0">
                <a:solidFill>
                  <a:srgbClr val="FDFFFD"/>
                </a:solidFill>
                <a:latin typeface="Calibri"/>
                <a:cs typeface="Calibri"/>
              </a:rPr>
              <a:t>Retirement</a:t>
            </a:r>
            <a:r>
              <a:rPr sz="1200" spc="24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DFFFD"/>
                </a:solidFill>
                <a:latin typeface="Calibri"/>
                <a:cs typeface="Calibri"/>
              </a:rPr>
              <a:t>Plans</a:t>
            </a:r>
            <a:r>
              <a:rPr sz="1200" spc="254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DFFFD"/>
                </a:solidFill>
                <a:latin typeface="Calibri"/>
                <a:cs typeface="Calibri"/>
              </a:rPr>
              <a:t>Specialist </a:t>
            </a:r>
            <a:r>
              <a:rPr sz="1200" spc="75" dirty="0">
                <a:solidFill>
                  <a:srgbClr val="FDFFFD"/>
                </a:solidFill>
                <a:latin typeface="Calibri"/>
                <a:cs typeface="Calibri"/>
              </a:rPr>
              <a:t>E:</a:t>
            </a:r>
            <a:r>
              <a:rPr sz="1200" spc="4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DFFFD"/>
                </a:solidFill>
                <a:latin typeface="Calibri"/>
                <a:cs typeface="Calibri"/>
                <a:hlinkClick r:id="rId3"/>
              </a:rPr>
              <a:t>agaymer@missionsq.org</a:t>
            </a:r>
            <a:r>
              <a:rPr sz="1200" spc="5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DFFFD"/>
                </a:solidFill>
                <a:latin typeface="Calibri"/>
                <a:cs typeface="Calibri"/>
              </a:rPr>
              <a:t>P:</a:t>
            </a:r>
            <a:r>
              <a:rPr sz="1200" spc="8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FDFFFD"/>
                </a:solidFill>
                <a:latin typeface="Calibri"/>
                <a:cs typeface="Calibri"/>
              </a:rPr>
              <a:t>(202)</a:t>
            </a:r>
            <a:r>
              <a:rPr sz="1200" spc="8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DFFFD"/>
                </a:solidFill>
                <a:latin typeface="Calibri"/>
                <a:cs typeface="Calibri"/>
              </a:rPr>
              <a:t>759-7096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74320"/>
              <a:ext cx="1612900" cy="6583680"/>
            </a:xfrm>
            <a:custGeom>
              <a:avLst/>
              <a:gdLst/>
              <a:ahLst/>
              <a:cxnLst/>
              <a:rect l="l" t="t" r="r" b="b"/>
              <a:pathLst>
                <a:path w="1612900" h="6583680">
                  <a:moveTo>
                    <a:pt x="0" y="6583680"/>
                  </a:moveTo>
                  <a:lnTo>
                    <a:pt x="1612392" y="6583680"/>
                  </a:lnTo>
                  <a:lnTo>
                    <a:pt x="1612392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solidFill>
              <a:srgbClr val="008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200"/>
              <a:ext cx="1612391" cy="4419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775474"/>
            <a:ext cx="2721787" cy="5700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44696" y="1819365"/>
            <a:ext cx="5164455" cy="442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144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200" dirty="0">
                <a:solidFill>
                  <a:srgbClr val="005A8D"/>
                </a:solidFill>
                <a:latin typeface="Calibri"/>
                <a:cs typeface="Calibri"/>
              </a:rPr>
              <a:t>New</a:t>
            </a:r>
            <a:r>
              <a:rPr sz="1800" b="1" spc="5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30" dirty="0">
                <a:solidFill>
                  <a:srgbClr val="005A8D"/>
                </a:solidFill>
                <a:latin typeface="Calibri"/>
                <a:cs typeface="Calibri"/>
              </a:rPr>
              <a:t>brand,</a:t>
            </a:r>
            <a:r>
              <a:rPr sz="1800" b="1" spc="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45" dirty="0">
                <a:solidFill>
                  <a:srgbClr val="005A8D"/>
                </a:solidFill>
                <a:latin typeface="Calibri"/>
                <a:cs typeface="Calibri"/>
              </a:rPr>
              <a:t>same</a:t>
            </a:r>
            <a:r>
              <a:rPr sz="18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14" dirty="0">
                <a:solidFill>
                  <a:srgbClr val="005A8D"/>
                </a:solidFill>
                <a:latin typeface="Calibri"/>
                <a:cs typeface="Calibri"/>
              </a:rPr>
              <a:t>mission-</a:t>
            </a:r>
            <a:r>
              <a:rPr sz="1800" b="1" spc="140" dirty="0">
                <a:solidFill>
                  <a:srgbClr val="005A8D"/>
                </a:solidFill>
                <a:latin typeface="Calibri"/>
                <a:cs typeface="Calibri"/>
              </a:rPr>
              <a:t>based</a:t>
            </a:r>
            <a:r>
              <a:rPr sz="1800" spc="14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75" dirty="0">
                <a:latin typeface="Calibri"/>
                <a:cs typeface="Calibri"/>
              </a:rPr>
              <a:t>nonstock, </a:t>
            </a:r>
            <a:r>
              <a:rPr sz="1800" spc="60" dirty="0">
                <a:latin typeface="Calibri"/>
                <a:cs typeface="Calibri"/>
              </a:rPr>
              <a:t>nonprofit,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financial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85" dirty="0">
                <a:latin typeface="Calibri"/>
                <a:cs typeface="Calibri"/>
              </a:rPr>
              <a:t>services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  <a:p>
            <a:pPr marL="355600" marR="273050" indent="-342900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245" dirty="0">
                <a:solidFill>
                  <a:srgbClr val="005A8D"/>
                </a:solidFill>
                <a:latin typeface="Calibri"/>
                <a:cs typeface="Calibri"/>
              </a:rPr>
              <a:t>50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05A8D"/>
                </a:solidFill>
                <a:latin typeface="Calibri"/>
                <a:cs typeface="Calibri"/>
              </a:rPr>
              <a:t>years</a:t>
            </a:r>
            <a:r>
              <a:rPr sz="1800" b="1" spc="6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05A8D"/>
                </a:solidFill>
                <a:latin typeface="Calibri"/>
                <a:cs typeface="Calibri"/>
              </a:rPr>
              <a:t>of</a:t>
            </a:r>
            <a:r>
              <a:rPr sz="1800" b="1" spc="9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40" dirty="0">
                <a:solidFill>
                  <a:srgbClr val="005A8D"/>
                </a:solidFill>
                <a:latin typeface="Calibri"/>
                <a:cs typeface="Calibri"/>
              </a:rPr>
              <a:t>experience</a:t>
            </a:r>
            <a:r>
              <a:rPr sz="1800" b="1" spc="11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helping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85" dirty="0">
                <a:latin typeface="Calibri"/>
                <a:cs typeface="Calibri"/>
              </a:rPr>
              <a:t>those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who </a:t>
            </a:r>
            <a:r>
              <a:rPr sz="1800" spc="85" dirty="0">
                <a:latin typeface="Calibri"/>
                <a:cs typeface="Calibri"/>
              </a:rPr>
              <a:t>serve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communities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build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40" dirty="0">
                <a:latin typeface="Calibri"/>
                <a:cs typeface="Calibri"/>
              </a:rPr>
              <a:t>retirement </a:t>
            </a:r>
            <a:r>
              <a:rPr sz="1800" spc="55" dirty="0">
                <a:latin typeface="Calibri"/>
                <a:cs typeface="Calibri"/>
              </a:rPr>
              <a:t>security</a:t>
            </a:r>
            <a:endParaRPr sz="1800">
              <a:latin typeface="Calibri"/>
              <a:cs typeface="Calibri"/>
            </a:endParaRPr>
          </a:p>
          <a:p>
            <a:pPr marL="355600" marR="161925" indent="-342900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130" dirty="0">
                <a:solidFill>
                  <a:srgbClr val="005A8D"/>
                </a:solidFill>
                <a:latin typeface="Calibri"/>
                <a:cs typeface="Calibri"/>
              </a:rPr>
              <a:t>Personalized</a:t>
            </a:r>
            <a:r>
              <a:rPr sz="1800" b="1" spc="7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14" dirty="0">
                <a:solidFill>
                  <a:srgbClr val="005A8D"/>
                </a:solidFill>
                <a:latin typeface="Calibri"/>
                <a:cs typeface="Calibri"/>
              </a:rPr>
              <a:t>Financial</a:t>
            </a:r>
            <a:r>
              <a:rPr sz="1800" b="1" spc="6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30" dirty="0">
                <a:solidFill>
                  <a:srgbClr val="005A8D"/>
                </a:solidFill>
                <a:latin typeface="Calibri"/>
                <a:cs typeface="Calibri"/>
              </a:rPr>
              <a:t>Wellness</a:t>
            </a:r>
            <a:r>
              <a:rPr sz="1800" b="1" spc="6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05" dirty="0">
                <a:solidFill>
                  <a:srgbClr val="005A8D"/>
                </a:solidFill>
                <a:latin typeface="Calibri"/>
                <a:cs typeface="Calibri"/>
              </a:rPr>
              <a:t>Center</a:t>
            </a:r>
            <a:r>
              <a:rPr sz="1800" spc="105" dirty="0">
                <a:latin typeface="Calibri"/>
                <a:cs typeface="Calibri"/>
              </a:rPr>
              <a:t>, </a:t>
            </a:r>
            <a:r>
              <a:rPr sz="1800" spc="110" dirty="0">
                <a:latin typeface="Calibri"/>
                <a:cs typeface="Calibri"/>
              </a:rPr>
              <a:t>including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85" dirty="0">
                <a:latin typeface="Calibri"/>
                <a:cs typeface="Calibri"/>
              </a:rPr>
              <a:t>online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75" dirty="0">
                <a:latin typeface="Calibri"/>
                <a:cs typeface="Calibri"/>
              </a:rPr>
              <a:t>tools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and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70" dirty="0">
                <a:latin typeface="Calibri"/>
                <a:cs typeface="Calibri"/>
              </a:rPr>
              <a:t>consultations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spc="105" dirty="0">
                <a:latin typeface="Calibri"/>
                <a:cs typeface="Calibri"/>
              </a:rPr>
              <a:t>licensed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70" dirty="0">
                <a:latin typeface="Calibri"/>
                <a:cs typeface="Calibri"/>
              </a:rPr>
              <a:t>professionals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spc="105" dirty="0">
                <a:solidFill>
                  <a:srgbClr val="005A8D"/>
                </a:solidFill>
                <a:latin typeface="Calibri"/>
                <a:cs typeface="Calibri"/>
              </a:rPr>
              <a:t>Results-</a:t>
            </a:r>
            <a:r>
              <a:rPr sz="1800" b="1" spc="120" dirty="0">
                <a:solidFill>
                  <a:srgbClr val="005A8D"/>
                </a:solidFill>
                <a:latin typeface="Calibri"/>
                <a:cs typeface="Calibri"/>
              </a:rPr>
              <a:t>oriented</a:t>
            </a:r>
            <a:r>
              <a:rPr sz="1800" b="1" spc="114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retirement</a:t>
            </a:r>
            <a:r>
              <a:rPr sz="1800" spc="80" dirty="0">
                <a:latin typeface="Calibri"/>
                <a:cs typeface="Calibri"/>
              </a:rPr>
              <a:t> plans,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75" dirty="0">
                <a:latin typeface="Calibri"/>
                <a:cs typeface="Calibri"/>
              </a:rPr>
              <a:t>education, </a:t>
            </a:r>
            <a:r>
              <a:rPr sz="1800" spc="65" dirty="0">
                <a:latin typeface="Calibri"/>
                <a:cs typeface="Calibri"/>
              </a:rPr>
              <a:t>investments,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and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105" dirty="0">
                <a:latin typeface="Calibri"/>
                <a:cs typeface="Calibri"/>
              </a:rPr>
              <a:t>advice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delivered</a:t>
            </a:r>
            <a:r>
              <a:rPr sz="1800" spc="30" dirty="0">
                <a:latin typeface="Calibri"/>
                <a:cs typeface="Calibri"/>
              </a:rPr>
              <a:t> to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110" dirty="0">
                <a:latin typeface="Calibri"/>
                <a:cs typeface="Calibri"/>
              </a:rPr>
              <a:t>public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employees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Calibri"/>
              <a:cs typeface="Calibri"/>
            </a:endParaRPr>
          </a:p>
          <a:p>
            <a:pPr marL="305435">
              <a:lnSpc>
                <a:spcPct val="100000"/>
              </a:lnSpc>
            </a:pPr>
            <a:r>
              <a:rPr sz="2000" b="1" u="sng" spc="150" dirty="0">
                <a:solidFill>
                  <a:srgbClr val="A2238B"/>
                </a:solidFill>
                <a:uFill>
                  <a:solidFill>
                    <a:srgbClr val="A2238B"/>
                  </a:solidFill>
                </a:uFill>
                <a:latin typeface="Calibri"/>
                <a:cs typeface="Calibri"/>
                <a:hlinkClick r:id="rId5"/>
              </a:rPr>
              <a:t>www.missionsq.org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42097" y="6505381"/>
            <a:ext cx="155575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65" dirty="0">
                <a:solidFill>
                  <a:srgbClr val="1E3764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518" y="579850"/>
            <a:ext cx="7953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SUMMARY</a:t>
            </a:r>
            <a:r>
              <a:rPr sz="4400" b="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4400" b="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PLAN</a:t>
            </a:r>
            <a:r>
              <a:rPr sz="4400" b="0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PROVISIONS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2067560"/>
            <a:ext cx="3710304" cy="316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KEY</a:t>
            </a:r>
            <a:r>
              <a:rPr sz="28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3D86"/>
                </a:solidFill>
                <a:latin typeface="Candara"/>
                <a:cs typeface="Candara"/>
              </a:rPr>
              <a:t>TERMS</a:t>
            </a:r>
            <a:endParaRPr sz="2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ndara"/>
              <a:cs typeface="Candara"/>
            </a:endParaRPr>
          </a:p>
          <a:p>
            <a:pPr marL="287020" indent="-274955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Defined</a:t>
            </a:r>
            <a:r>
              <a:rPr sz="2200" b="1" spc="-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Benefit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0B6FC"/>
              </a:buClr>
              <a:buFont typeface="Arial"/>
              <a:buChar char="•"/>
            </a:pPr>
            <a:endParaRPr sz="2150">
              <a:latin typeface="Candara"/>
              <a:cs typeface="Candara"/>
            </a:endParaRPr>
          </a:p>
          <a:p>
            <a:pPr marL="287020" indent="-274955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Vesting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0B6FC"/>
              </a:buClr>
              <a:buFont typeface="Arial"/>
              <a:buChar char="•"/>
            </a:pPr>
            <a:endParaRPr sz="2150">
              <a:latin typeface="Candara"/>
              <a:cs typeface="Candara"/>
            </a:endParaRPr>
          </a:p>
          <a:p>
            <a:pPr marL="287020" indent="-274955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Average</a:t>
            </a:r>
            <a:r>
              <a:rPr sz="2200" b="1" spc="-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Final</a:t>
            </a:r>
            <a:r>
              <a:rPr sz="2200" b="1" spc="-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Compensation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0B6FC"/>
              </a:buClr>
              <a:buFont typeface="Arial"/>
              <a:buChar char="•"/>
            </a:pPr>
            <a:endParaRPr sz="2150">
              <a:latin typeface="Candara"/>
              <a:cs typeface="Candara"/>
            </a:endParaRPr>
          </a:p>
          <a:p>
            <a:pPr marL="287020" indent="-274955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Normal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Date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7940" y="2821558"/>
            <a:ext cx="3587115" cy="183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Normal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Benefit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0B6FC"/>
              </a:buClr>
              <a:buFont typeface="Arial"/>
              <a:buChar char="•"/>
            </a:pPr>
            <a:endParaRPr sz="255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Normal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Form</a:t>
            </a:r>
            <a:r>
              <a:rPr sz="22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Payment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0B6FC"/>
              </a:buClr>
              <a:buFont typeface="Arial"/>
              <a:buChar char="•"/>
            </a:pPr>
            <a:endParaRPr sz="255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Optional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Forms</a:t>
            </a:r>
            <a:r>
              <a:rPr sz="2200" b="1" spc="-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Payment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7940" y="5034407"/>
            <a:ext cx="9963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b="1" spc="-20" dirty="0">
                <a:solidFill>
                  <a:srgbClr val="063D86"/>
                </a:solidFill>
                <a:latin typeface="Candara"/>
                <a:cs typeface="Candara"/>
              </a:rPr>
              <a:t>DROP</a:t>
            </a:r>
            <a:endParaRPr sz="2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Retirement</a:t>
            </a:r>
            <a:r>
              <a:rPr spc="100" dirty="0"/>
              <a:t> </a:t>
            </a:r>
            <a:r>
              <a:rPr spc="235" dirty="0"/>
              <a:t>Plans</a:t>
            </a:r>
            <a:r>
              <a:rPr spc="85" dirty="0"/>
              <a:t> </a:t>
            </a:r>
            <a:r>
              <a:rPr spc="220" dirty="0"/>
              <a:t>Specialist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03860" y="1789176"/>
            <a:ext cx="5468620" cy="3548379"/>
            <a:chOff x="403860" y="1789176"/>
            <a:chExt cx="5468620" cy="354837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60" y="1789176"/>
              <a:ext cx="1918715" cy="35478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22576" y="1789176"/>
              <a:ext cx="3549650" cy="3548379"/>
            </a:xfrm>
            <a:custGeom>
              <a:avLst/>
              <a:gdLst/>
              <a:ahLst/>
              <a:cxnLst/>
              <a:rect l="l" t="t" r="r" b="b"/>
              <a:pathLst>
                <a:path w="3549650" h="3548379">
                  <a:moveTo>
                    <a:pt x="3549396" y="0"/>
                  </a:moveTo>
                  <a:lnTo>
                    <a:pt x="0" y="0"/>
                  </a:lnTo>
                  <a:lnTo>
                    <a:pt x="0" y="3547872"/>
                  </a:lnTo>
                  <a:lnTo>
                    <a:pt x="3549396" y="3547872"/>
                  </a:lnTo>
                  <a:lnTo>
                    <a:pt x="3549396" y="0"/>
                  </a:lnTo>
                  <a:close/>
                </a:path>
              </a:pathLst>
            </a:custGeom>
            <a:solidFill>
              <a:srgbClr val="005A8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41771" y="1881241"/>
            <a:ext cx="1668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solidFill>
                  <a:srgbClr val="FDFFFD"/>
                </a:solidFill>
                <a:latin typeface="Calibri"/>
                <a:cs typeface="Calibri"/>
              </a:rPr>
              <a:t>Your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DFFFD"/>
                </a:solidFill>
                <a:latin typeface="Calibri"/>
                <a:cs typeface="Calibri"/>
              </a:rPr>
              <a:t>holistic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financial</a:t>
            </a: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overview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72028" y="2737104"/>
            <a:ext cx="5468620" cy="3548379"/>
            <a:chOff x="3272028" y="2737104"/>
            <a:chExt cx="5468620" cy="354837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1424" y="2737104"/>
              <a:ext cx="1918716" cy="35478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72028" y="2737104"/>
              <a:ext cx="3549650" cy="3548379"/>
            </a:xfrm>
            <a:custGeom>
              <a:avLst/>
              <a:gdLst/>
              <a:ahLst/>
              <a:cxnLst/>
              <a:rect l="l" t="t" r="r" b="b"/>
              <a:pathLst>
                <a:path w="3549650" h="3548379">
                  <a:moveTo>
                    <a:pt x="3549396" y="0"/>
                  </a:moveTo>
                  <a:lnTo>
                    <a:pt x="0" y="0"/>
                  </a:lnTo>
                  <a:lnTo>
                    <a:pt x="0" y="3547872"/>
                  </a:lnTo>
                  <a:lnTo>
                    <a:pt x="3549396" y="3547872"/>
                  </a:lnTo>
                  <a:lnTo>
                    <a:pt x="3549396" y="0"/>
                  </a:lnTo>
                  <a:close/>
                </a:path>
              </a:pathLst>
            </a:custGeom>
            <a:solidFill>
              <a:srgbClr val="5C60A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52375" y="5656147"/>
            <a:ext cx="25012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4355">
              <a:lnSpc>
                <a:spcPct val="100000"/>
              </a:lnSpc>
              <a:spcBef>
                <a:spcPts val="95"/>
              </a:spcBef>
            </a:pPr>
            <a:r>
              <a:rPr sz="1600" spc="75" dirty="0">
                <a:solidFill>
                  <a:srgbClr val="FDFFFD"/>
                </a:solidFill>
                <a:latin typeface="Calibri"/>
                <a:cs typeface="Calibri"/>
              </a:rPr>
              <a:t>Assistance</a:t>
            </a:r>
            <a:r>
              <a:rPr sz="1600" spc="8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from</a:t>
            </a:r>
            <a:r>
              <a:rPr sz="1600" spc="6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DFFFD"/>
                </a:solidFill>
                <a:latin typeface="Calibri"/>
                <a:cs typeface="Calibri"/>
              </a:rPr>
              <a:t>your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Retirement</a:t>
            </a:r>
            <a:r>
              <a:rPr sz="1600" spc="8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Plans</a:t>
            </a:r>
            <a:r>
              <a:rPr sz="1600" spc="4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FDFFFD"/>
                </a:solidFill>
                <a:latin typeface="Calibri"/>
                <a:cs typeface="Calibri"/>
              </a:rPr>
              <a:t>Specialist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2097" y="6505381"/>
            <a:ext cx="155575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65" dirty="0">
                <a:solidFill>
                  <a:srgbClr val="1E3764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1934" y="2737866"/>
            <a:ext cx="2581910" cy="2590800"/>
          </a:xfrm>
          <a:prstGeom prst="rect">
            <a:avLst/>
          </a:prstGeom>
          <a:solidFill>
            <a:srgbClr val="FDFFFD"/>
          </a:solidFill>
          <a:ln w="28955">
            <a:solidFill>
              <a:srgbClr val="1E376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446405" marR="216535" indent="-226060">
              <a:lnSpc>
                <a:spcPct val="100000"/>
              </a:lnSpc>
            </a:pPr>
            <a:r>
              <a:rPr sz="2000" spc="80" dirty="0">
                <a:latin typeface="Calibri"/>
                <a:cs typeface="Calibri"/>
              </a:rPr>
              <a:t>Your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savings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goals </a:t>
            </a:r>
            <a:r>
              <a:rPr sz="2000" spc="140" dirty="0">
                <a:latin typeface="Calibri"/>
                <a:cs typeface="Calibri"/>
              </a:rPr>
              <a:t>and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objectives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197" y="6518081"/>
            <a:ext cx="6667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65" dirty="0">
                <a:solidFill>
                  <a:srgbClr val="1E3764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0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064" y="2018950"/>
            <a:ext cx="5259705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0230" indent="-287020">
              <a:lnSpc>
                <a:spcPct val="100000"/>
              </a:lnSpc>
              <a:spcBef>
                <a:spcPts val="100"/>
              </a:spcBef>
              <a:buClr>
                <a:srgbClr val="005A8D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don’t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want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165" dirty="0">
                <a:latin typeface="Calibri"/>
                <a:cs typeface="Calibri"/>
              </a:rPr>
              <a:t>be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a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financial </a:t>
            </a:r>
            <a:r>
              <a:rPr sz="1800" spc="114" dirty="0">
                <a:latin typeface="Calibri"/>
                <a:cs typeface="Calibri"/>
              </a:rPr>
              <a:t>burden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70" dirty="0">
                <a:latin typeface="Calibri"/>
                <a:cs typeface="Calibri"/>
              </a:rPr>
              <a:t> my </a:t>
            </a:r>
            <a:r>
              <a:rPr sz="1800" spc="55" dirty="0">
                <a:latin typeface="Calibri"/>
                <a:cs typeface="Calibri"/>
              </a:rPr>
              <a:t>family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as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114" dirty="0">
                <a:latin typeface="Calibri"/>
                <a:cs typeface="Calibri"/>
              </a:rPr>
              <a:t>grow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older.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5A8D"/>
              </a:buClr>
              <a:buFont typeface="Wingdings"/>
              <a:buChar char=""/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005A8D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want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stop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working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and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170" dirty="0">
                <a:latin typeface="Calibri"/>
                <a:cs typeface="Calibri"/>
              </a:rPr>
              <a:t>do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105" dirty="0">
                <a:latin typeface="Calibri"/>
                <a:cs typeface="Calibri"/>
              </a:rPr>
              <a:t>something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love.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5A8D"/>
              </a:buClr>
              <a:buFont typeface="Wingdings"/>
              <a:buChar char=""/>
            </a:pPr>
            <a:endParaRPr sz="1950">
              <a:latin typeface="Calibri"/>
              <a:cs typeface="Calibri"/>
            </a:endParaRPr>
          </a:p>
          <a:p>
            <a:pPr marL="299085" marR="610235" indent="-287020">
              <a:lnSpc>
                <a:spcPct val="100000"/>
              </a:lnSpc>
              <a:spcBef>
                <a:spcPts val="5"/>
              </a:spcBef>
              <a:buClr>
                <a:srgbClr val="005A8D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want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165" dirty="0">
                <a:latin typeface="Calibri"/>
                <a:cs typeface="Calibri"/>
              </a:rPr>
              <a:t>be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able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pay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future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medical expenses.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5A8D"/>
              </a:buClr>
              <a:buFont typeface="Wingdings"/>
              <a:buChar char=""/>
            </a:pPr>
            <a:endParaRPr sz="1950">
              <a:latin typeface="Calibri"/>
              <a:cs typeface="Calibri"/>
            </a:endParaRPr>
          </a:p>
          <a:p>
            <a:pPr marL="299085" marR="1030605" indent="-287020">
              <a:lnSpc>
                <a:spcPct val="100000"/>
              </a:lnSpc>
              <a:buClr>
                <a:srgbClr val="005A8D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want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105" dirty="0">
                <a:latin typeface="Calibri"/>
                <a:cs typeface="Calibri"/>
              </a:rPr>
              <a:t>help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pay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my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75" dirty="0">
                <a:latin typeface="Calibri"/>
                <a:cs typeface="Calibri"/>
              </a:rPr>
              <a:t>kids’ </a:t>
            </a:r>
            <a:r>
              <a:rPr sz="1800" spc="114" dirty="0">
                <a:latin typeface="Calibri"/>
                <a:cs typeface="Calibri"/>
              </a:rPr>
              <a:t>college </a:t>
            </a:r>
            <a:r>
              <a:rPr sz="1800" spc="75" dirty="0">
                <a:latin typeface="Calibri"/>
                <a:cs typeface="Calibri"/>
              </a:rPr>
              <a:t>education.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5A8D"/>
              </a:buClr>
              <a:buFont typeface="Wingdings"/>
              <a:buChar char=""/>
            </a:pPr>
            <a:endParaRPr sz="1950">
              <a:latin typeface="Calibri"/>
              <a:cs typeface="Calibri"/>
            </a:endParaRPr>
          </a:p>
          <a:p>
            <a:pPr marL="299085" marR="675005" indent="-287020">
              <a:lnSpc>
                <a:spcPct val="100000"/>
              </a:lnSpc>
              <a:buClr>
                <a:srgbClr val="005A8D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want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feel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secure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about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my</a:t>
            </a:r>
            <a:r>
              <a:rPr sz="1800" spc="75" dirty="0">
                <a:latin typeface="Calibri"/>
                <a:cs typeface="Calibri"/>
              </a:rPr>
              <a:t> finances </a:t>
            </a:r>
            <a:r>
              <a:rPr sz="1800" spc="40" dirty="0">
                <a:latin typeface="Calibri"/>
                <a:cs typeface="Calibri"/>
              </a:rPr>
              <a:t>in </a:t>
            </a:r>
            <a:r>
              <a:rPr sz="1800" spc="35" dirty="0">
                <a:latin typeface="Calibri"/>
                <a:cs typeface="Calibri"/>
              </a:rPr>
              <a:t>retirement.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8064" y="727963"/>
            <a:ext cx="5189220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spc="265" dirty="0"/>
              <a:t>Why</a:t>
            </a:r>
            <a:r>
              <a:rPr sz="2900" spc="85" dirty="0"/>
              <a:t> </a:t>
            </a:r>
            <a:r>
              <a:rPr sz="2900" spc="175" dirty="0"/>
              <a:t>are</a:t>
            </a:r>
            <a:r>
              <a:rPr sz="2900" spc="55" dirty="0"/>
              <a:t> </a:t>
            </a:r>
            <a:r>
              <a:rPr sz="2900" spc="215" dirty="0"/>
              <a:t>your</a:t>
            </a:r>
            <a:r>
              <a:rPr sz="2900" spc="80" dirty="0"/>
              <a:t> </a:t>
            </a:r>
            <a:r>
              <a:rPr sz="2900" spc="200" dirty="0"/>
              <a:t>Financial</a:t>
            </a:r>
            <a:r>
              <a:rPr sz="2900" spc="65" dirty="0"/>
              <a:t> </a:t>
            </a:r>
            <a:r>
              <a:rPr sz="2900" spc="225" dirty="0"/>
              <a:t>Goals </a:t>
            </a:r>
            <a:r>
              <a:rPr sz="2900" spc="190" dirty="0"/>
              <a:t>Important</a:t>
            </a:r>
            <a:r>
              <a:rPr sz="2900" spc="35" dirty="0"/>
              <a:t> </a:t>
            </a:r>
            <a:r>
              <a:rPr sz="2900" spc="160" dirty="0"/>
              <a:t>to</a:t>
            </a:r>
            <a:r>
              <a:rPr sz="2900" dirty="0"/>
              <a:t> </a:t>
            </a:r>
            <a:r>
              <a:rPr sz="2900" spc="190" dirty="0"/>
              <a:t>You?</a:t>
            </a:r>
            <a:endParaRPr sz="2900"/>
          </a:p>
        </p:txBody>
      </p:sp>
      <p:sp>
        <p:nvSpPr>
          <p:cNvPr id="11" name="object 11"/>
          <p:cNvSpPr txBox="1"/>
          <p:nvPr/>
        </p:nvSpPr>
        <p:spPr>
          <a:xfrm>
            <a:off x="398779" y="6368288"/>
            <a:ext cx="47771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Calibri"/>
                <a:cs typeface="Calibri"/>
              </a:rPr>
              <a:t>Source: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Morningstar,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The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Investor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Success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Project,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Mining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for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Goals.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How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Behavioral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Nudges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Can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Help </a:t>
            </a:r>
            <a:r>
              <a:rPr sz="800" dirty="0">
                <a:latin typeface="Calibri"/>
                <a:cs typeface="Calibri"/>
              </a:rPr>
              <a:t>Investors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Discover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More</a:t>
            </a:r>
            <a:r>
              <a:rPr sz="800" spc="2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Meaningful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Goals,</a:t>
            </a:r>
            <a:r>
              <a:rPr sz="800" spc="25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7497" y="6501139"/>
            <a:ext cx="92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65" dirty="0">
                <a:solidFill>
                  <a:srgbClr val="1E3764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307335" y="1603247"/>
            <a:ext cx="4506595" cy="4505325"/>
            <a:chOff x="2307335" y="1603247"/>
            <a:chExt cx="4506595" cy="4505325"/>
          </a:xfrm>
        </p:grpSpPr>
        <p:sp>
          <p:nvSpPr>
            <p:cNvPr id="6" name="object 6"/>
            <p:cNvSpPr/>
            <p:nvPr/>
          </p:nvSpPr>
          <p:spPr>
            <a:xfrm>
              <a:off x="2930651" y="3855721"/>
              <a:ext cx="3218815" cy="2234565"/>
            </a:xfrm>
            <a:custGeom>
              <a:avLst/>
              <a:gdLst/>
              <a:ahLst/>
              <a:cxnLst/>
              <a:rect l="l" t="t" r="r" b="b"/>
              <a:pathLst>
                <a:path w="3218815" h="2234565">
                  <a:moveTo>
                    <a:pt x="1629041" y="0"/>
                  </a:moveTo>
                  <a:lnTo>
                    <a:pt x="0" y="2234184"/>
                  </a:lnTo>
                  <a:lnTo>
                    <a:pt x="3218688" y="2234184"/>
                  </a:lnTo>
                  <a:lnTo>
                    <a:pt x="1629041" y="0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0651" y="3855721"/>
              <a:ext cx="3218815" cy="2234565"/>
            </a:xfrm>
            <a:custGeom>
              <a:avLst/>
              <a:gdLst/>
              <a:ahLst/>
              <a:cxnLst/>
              <a:rect l="l" t="t" r="r" b="b"/>
              <a:pathLst>
                <a:path w="3218815" h="2234565">
                  <a:moveTo>
                    <a:pt x="3218688" y="2234184"/>
                  </a:moveTo>
                  <a:lnTo>
                    <a:pt x="1629041" y="0"/>
                  </a:lnTo>
                  <a:lnTo>
                    <a:pt x="0" y="2234184"/>
                  </a:lnTo>
                  <a:lnTo>
                    <a:pt x="3218688" y="2234184"/>
                  </a:lnTo>
                  <a:close/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9807" y="1621535"/>
              <a:ext cx="2235835" cy="2234565"/>
            </a:xfrm>
            <a:custGeom>
              <a:avLst/>
              <a:gdLst/>
              <a:ahLst/>
              <a:cxnLst/>
              <a:rect l="l" t="t" r="r" b="b"/>
              <a:pathLst>
                <a:path w="2235834" h="2234565">
                  <a:moveTo>
                    <a:pt x="2235708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235708" y="1501254"/>
                  </a:lnTo>
                  <a:lnTo>
                    <a:pt x="2235708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59807" y="1621535"/>
              <a:ext cx="2235835" cy="2234565"/>
            </a:xfrm>
            <a:custGeom>
              <a:avLst/>
              <a:gdLst/>
              <a:ahLst/>
              <a:cxnLst/>
              <a:rect l="l" t="t" r="r" b="b"/>
              <a:pathLst>
                <a:path w="2235834" h="2234565">
                  <a:moveTo>
                    <a:pt x="0" y="0"/>
                  </a:moveTo>
                  <a:lnTo>
                    <a:pt x="0" y="2234184"/>
                  </a:lnTo>
                  <a:lnTo>
                    <a:pt x="2235708" y="1501254"/>
                  </a:lnTo>
                  <a:lnTo>
                    <a:pt x="2235708" y="0"/>
                  </a:lnTo>
                  <a:lnTo>
                    <a:pt x="0" y="0"/>
                  </a:lnTo>
                  <a:close/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5623" y="1621535"/>
              <a:ext cx="2234565" cy="2234565"/>
            </a:xfrm>
            <a:custGeom>
              <a:avLst/>
              <a:gdLst/>
              <a:ahLst/>
              <a:cxnLst/>
              <a:rect l="l" t="t" r="r" b="b"/>
              <a:pathLst>
                <a:path w="2234565" h="2234565">
                  <a:moveTo>
                    <a:pt x="2234184" y="0"/>
                  </a:moveTo>
                  <a:lnTo>
                    <a:pt x="0" y="0"/>
                  </a:lnTo>
                  <a:lnTo>
                    <a:pt x="0" y="1539087"/>
                  </a:lnTo>
                  <a:lnTo>
                    <a:pt x="2234184" y="2234184"/>
                  </a:lnTo>
                  <a:lnTo>
                    <a:pt x="2234184" y="0"/>
                  </a:lnTo>
                  <a:close/>
                </a:path>
              </a:pathLst>
            </a:custGeom>
            <a:solidFill>
              <a:srgbClr val="008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25623" y="1621535"/>
              <a:ext cx="2234565" cy="2234565"/>
            </a:xfrm>
            <a:custGeom>
              <a:avLst/>
              <a:gdLst/>
              <a:ahLst/>
              <a:cxnLst/>
              <a:rect l="l" t="t" r="r" b="b"/>
              <a:pathLst>
                <a:path w="2234565" h="2234565">
                  <a:moveTo>
                    <a:pt x="0" y="0"/>
                  </a:moveTo>
                  <a:lnTo>
                    <a:pt x="0" y="1539087"/>
                  </a:lnTo>
                  <a:lnTo>
                    <a:pt x="2234184" y="2234184"/>
                  </a:lnTo>
                  <a:lnTo>
                    <a:pt x="2234184" y="0"/>
                  </a:lnTo>
                  <a:lnTo>
                    <a:pt x="0" y="0"/>
                  </a:lnTo>
                  <a:close/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25625" y="3160773"/>
              <a:ext cx="2234565" cy="2929255"/>
            </a:xfrm>
            <a:custGeom>
              <a:avLst/>
              <a:gdLst/>
              <a:ahLst/>
              <a:cxnLst/>
              <a:rect l="l" t="t" r="r" b="b"/>
              <a:pathLst>
                <a:path w="2234565" h="2929254">
                  <a:moveTo>
                    <a:pt x="0" y="0"/>
                  </a:moveTo>
                  <a:lnTo>
                    <a:pt x="0" y="2929128"/>
                  </a:lnTo>
                  <a:lnTo>
                    <a:pt x="605294" y="2929128"/>
                  </a:lnTo>
                  <a:lnTo>
                    <a:pt x="2234184" y="695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25625" y="3160773"/>
              <a:ext cx="2234565" cy="2929255"/>
            </a:xfrm>
            <a:custGeom>
              <a:avLst/>
              <a:gdLst/>
              <a:ahLst/>
              <a:cxnLst/>
              <a:rect l="l" t="t" r="r" b="b"/>
              <a:pathLst>
                <a:path w="2234565" h="2929254">
                  <a:moveTo>
                    <a:pt x="2234184" y="695299"/>
                  </a:moveTo>
                  <a:lnTo>
                    <a:pt x="0" y="0"/>
                  </a:lnTo>
                  <a:lnTo>
                    <a:pt x="0" y="2929128"/>
                  </a:lnTo>
                  <a:lnTo>
                    <a:pt x="605294" y="2929128"/>
                  </a:lnTo>
                  <a:lnTo>
                    <a:pt x="2234184" y="695299"/>
                  </a:lnTo>
                  <a:close/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59807" y="3122669"/>
              <a:ext cx="2235835" cy="2967355"/>
            </a:xfrm>
            <a:custGeom>
              <a:avLst/>
              <a:gdLst/>
              <a:ahLst/>
              <a:cxnLst/>
              <a:rect l="l" t="t" r="r" b="b"/>
              <a:pathLst>
                <a:path w="2235834" h="2967354">
                  <a:moveTo>
                    <a:pt x="2235708" y="0"/>
                  </a:moveTo>
                  <a:lnTo>
                    <a:pt x="0" y="733209"/>
                  </a:lnTo>
                  <a:lnTo>
                    <a:pt x="1590573" y="2967228"/>
                  </a:lnTo>
                  <a:lnTo>
                    <a:pt x="2235708" y="2967228"/>
                  </a:lnTo>
                  <a:lnTo>
                    <a:pt x="2235708" y="0"/>
                  </a:lnTo>
                  <a:close/>
                </a:path>
              </a:pathLst>
            </a:custGeom>
            <a:solidFill>
              <a:srgbClr val="A22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59807" y="3122669"/>
              <a:ext cx="2235835" cy="2967355"/>
            </a:xfrm>
            <a:custGeom>
              <a:avLst/>
              <a:gdLst/>
              <a:ahLst/>
              <a:cxnLst/>
              <a:rect l="l" t="t" r="r" b="b"/>
              <a:pathLst>
                <a:path w="2235834" h="2967354">
                  <a:moveTo>
                    <a:pt x="0" y="733209"/>
                  </a:moveTo>
                  <a:lnTo>
                    <a:pt x="1590573" y="2967228"/>
                  </a:lnTo>
                  <a:lnTo>
                    <a:pt x="2235708" y="2967228"/>
                  </a:lnTo>
                  <a:lnTo>
                    <a:pt x="2235708" y="0"/>
                  </a:lnTo>
                  <a:lnTo>
                    <a:pt x="0" y="733209"/>
                  </a:lnTo>
                  <a:close/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4556" y="2144280"/>
              <a:ext cx="3251200" cy="3377565"/>
            </a:xfrm>
            <a:custGeom>
              <a:avLst/>
              <a:gdLst/>
              <a:ahLst/>
              <a:cxnLst/>
              <a:rect l="l" t="t" r="r" b="b"/>
              <a:pathLst>
                <a:path w="3251200" h="3377565">
                  <a:moveTo>
                    <a:pt x="260604" y="1281684"/>
                  </a:moveTo>
                  <a:lnTo>
                    <a:pt x="207391" y="982980"/>
                  </a:lnTo>
                  <a:lnTo>
                    <a:pt x="0" y="1204683"/>
                  </a:lnTo>
                  <a:lnTo>
                    <a:pt x="260604" y="1281684"/>
                  </a:lnTo>
                  <a:close/>
                </a:path>
                <a:path w="3251200" h="3377565">
                  <a:moveTo>
                    <a:pt x="574548" y="3167545"/>
                  </a:moveTo>
                  <a:lnTo>
                    <a:pt x="278892" y="3099816"/>
                  </a:lnTo>
                  <a:lnTo>
                    <a:pt x="402094" y="3377184"/>
                  </a:lnTo>
                  <a:lnTo>
                    <a:pt x="574548" y="3167545"/>
                  </a:lnTo>
                  <a:close/>
                </a:path>
                <a:path w="3251200" h="3377565">
                  <a:moveTo>
                    <a:pt x="1914144" y="134353"/>
                  </a:moveTo>
                  <a:lnTo>
                    <a:pt x="1641335" y="0"/>
                  </a:lnTo>
                  <a:lnTo>
                    <a:pt x="1642630" y="271272"/>
                  </a:lnTo>
                  <a:lnTo>
                    <a:pt x="1914144" y="134353"/>
                  </a:lnTo>
                  <a:close/>
                </a:path>
                <a:path w="3251200" h="3377565">
                  <a:moveTo>
                    <a:pt x="2755379" y="3303994"/>
                  </a:moveTo>
                  <a:lnTo>
                    <a:pt x="2604147" y="3078480"/>
                  </a:lnTo>
                  <a:lnTo>
                    <a:pt x="2453627" y="3342132"/>
                  </a:lnTo>
                  <a:lnTo>
                    <a:pt x="2755379" y="3303994"/>
                  </a:lnTo>
                  <a:close/>
                </a:path>
                <a:path w="3251200" h="3377565">
                  <a:moveTo>
                    <a:pt x="3250692" y="1188720"/>
                  </a:moveTo>
                  <a:lnTo>
                    <a:pt x="2990088" y="1267993"/>
                  </a:lnTo>
                  <a:lnTo>
                    <a:pt x="3200184" y="1487424"/>
                  </a:lnTo>
                  <a:lnTo>
                    <a:pt x="3250692" y="1188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Retirement</a:t>
            </a:r>
            <a:r>
              <a:rPr spc="105" dirty="0"/>
              <a:t> </a:t>
            </a:r>
            <a:r>
              <a:rPr spc="260" dirty="0"/>
              <a:t>Income</a:t>
            </a:r>
            <a:r>
              <a:rPr spc="95" dirty="0"/>
              <a:t> </a:t>
            </a:r>
            <a:r>
              <a:rPr spc="270" dirty="0"/>
              <a:t>Planning</a:t>
            </a:r>
            <a:r>
              <a:rPr spc="85" dirty="0"/>
              <a:t> </a:t>
            </a:r>
            <a:r>
              <a:rPr spc="215" dirty="0"/>
              <a:t>Process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642097" y="6505381"/>
            <a:ext cx="155575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65" dirty="0">
                <a:solidFill>
                  <a:srgbClr val="1E3764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8632" y="3906777"/>
            <a:ext cx="15322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 marR="5080" indent="-425450" algn="r">
              <a:lnSpc>
                <a:spcPct val="100000"/>
              </a:lnSpc>
              <a:spcBef>
                <a:spcPts val="95"/>
              </a:spcBef>
            </a:pPr>
            <a:r>
              <a:rPr sz="1600" b="1" spc="135" dirty="0">
                <a:solidFill>
                  <a:srgbClr val="FFFFFF"/>
                </a:solidFill>
                <a:latin typeface="Calibri"/>
                <a:cs typeface="Calibri"/>
              </a:rPr>
              <a:t>Consider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major 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r>
              <a:rPr sz="16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1600" b="1" spc="75" dirty="0">
                <a:solidFill>
                  <a:srgbClr val="FFFFFF"/>
                </a:solidFill>
                <a:latin typeface="Calibri"/>
                <a:cs typeface="Calibri"/>
              </a:rPr>
              <a:t>inflation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52599" y="2056605"/>
            <a:ext cx="11804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12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25" dirty="0">
                <a:solidFill>
                  <a:srgbClr val="FFFFFF"/>
                </a:solidFill>
                <a:latin typeface="Calibri"/>
                <a:cs typeface="Calibri"/>
              </a:rPr>
              <a:t>savings 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45" dirty="0">
                <a:solidFill>
                  <a:srgbClr val="FFFFFF"/>
                </a:solidFill>
                <a:latin typeface="Calibri"/>
                <a:cs typeface="Calibri"/>
              </a:rPr>
              <a:t>bridge </a:t>
            </a: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65" dirty="0">
                <a:solidFill>
                  <a:srgbClr val="FFFFFF"/>
                </a:solidFill>
                <a:latin typeface="Calibri"/>
                <a:cs typeface="Calibri"/>
              </a:rPr>
              <a:t>gap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6937" y="2058834"/>
            <a:ext cx="1356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 algn="just">
              <a:lnSpc>
                <a:spcPct val="100000"/>
              </a:lnSpc>
              <a:spcBef>
                <a:spcPts val="95"/>
              </a:spcBef>
            </a:pP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r>
              <a:rPr sz="16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2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600" b="1" spc="130" dirty="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20" dirty="0">
                <a:solidFill>
                  <a:srgbClr val="FFFFFF"/>
                </a:solidFill>
                <a:latin typeface="Calibri"/>
                <a:cs typeface="Calibri"/>
              </a:rPr>
              <a:t>income </a:t>
            </a: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you’ll</a:t>
            </a:r>
            <a:r>
              <a:rPr sz="16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25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2809" y="4026771"/>
            <a:ext cx="7893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Identify </a:t>
            </a: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65" dirty="0">
                <a:solidFill>
                  <a:srgbClr val="FFFFFF"/>
                </a:solidFill>
                <a:latin typeface="Calibri"/>
                <a:cs typeface="Calibri"/>
              </a:rPr>
              <a:t>gap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13505" y="4782610"/>
            <a:ext cx="18072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425" marR="34290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Total </a:t>
            </a:r>
            <a:r>
              <a:rPr sz="1600" b="1" spc="114" dirty="0">
                <a:solidFill>
                  <a:srgbClr val="FFFFFF"/>
                </a:solidFill>
                <a:latin typeface="Calibri"/>
                <a:cs typeface="Calibri"/>
              </a:rPr>
              <a:t>income </a:t>
            </a: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0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Security,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14" dirty="0">
                <a:solidFill>
                  <a:srgbClr val="FFFFFF"/>
                </a:solidFill>
                <a:latin typeface="Calibri"/>
                <a:cs typeface="Calibri"/>
              </a:rPr>
              <a:t>pensions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462" y="1817841"/>
            <a:ext cx="7294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5" dirty="0">
                <a:latin typeface="Calibri"/>
                <a:cs typeface="Calibri"/>
              </a:rPr>
              <a:t>Replace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between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75%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40" dirty="0">
                <a:latin typeface="Calibri"/>
                <a:cs typeface="Calibri"/>
              </a:rPr>
              <a:t>and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70" dirty="0">
                <a:latin typeface="Calibri"/>
                <a:cs typeface="Calibri"/>
              </a:rPr>
              <a:t>90%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of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your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pre-</a:t>
            </a:r>
            <a:r>
              <a:rPr sz="2000" spc="55" dirty="0">
                <a:latin typeface="Calibri"/>
                <a:cs typeface="Calibri"/>
              </a:rPr>
              <a:t>retirement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income.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370" dirty="0"/>
              <a:t>How</a:t>
            </a:r>
            <a:r>
              <a:rPr spc="80" dirty="0"/>
              <a:t> </a:t>
            </a:r>
            <a:r>
              <a:rPr spc="250" dirty="0"/>
              <a:t>Much</a:t>
            </a:r>
            <a:r>
              <a:rPr spc="50" dirty="0"/>
              <a:t> </a:t>
            </a:r>
            <a:r>
              <a:rPr spc="215" dirty="0"/>
              <a:t>Will</a:t>
            </a:r>
            <a:r>
              <a:rPr spc="65" dirty="0"/>
              <a:t> </a:t>
            </a:r>
            <a:r>
              <a:rPr spc="200" dirty="0"/>
              <a:t>Retirement</a:t>
            </a:r>
            <a:r>
              <a:rPr spc="90" dirty="0"/>
              <a:t> </a:t>
            </a:r>
            <a:r>
              <a:rPr spc="245" dirty="0"/>
              <a:t>Cost?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07214" y="2840929"/>
            <a:ext cx="34201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8985" algn="l"/>
                <a:tab pos="2898775" algn="l"/>
              </a:tabLst>
            </a:pPr>
            <a:r>
              <a:rPr sz="9000" b="1" spc="1117" baseline="4166" dirty="0">
                <a:solidFill>
                  <a:srgbClr val="87898A"/>
                </a:solidFill>
                <a:latin typeface="Calibri"/>
                <a:cs typeface="Calibri"/>
              </a:rPr>
              <a:t>x</a:t>
            </a:r>
            <a:r>
              <a:rPr sz="9000" b="1" baseline="4166" dirty="0">
                <a:solidFill>
                  <a:srgbClr val="87898A"/>
                </a:solidFill>
                <a:latin typeface="Calibri"/>
                <a:cs typeface="Calibri"/>
              </a:rPr>
              <a:t>	</a:t>
            </a:r>
            <a:r>
              <a:rPr sz="7200" b="1" spc="910" dirty="0">
                <a:solidFill>
                  <a:srgbClr val="005A8D"/>
                </a:solidFill>
                <a:latin typeface="Calibri"/>
                <a:cs typeface="Calibri"/>
              </a:rPr>
              <a:t>80</a:t>
            </a:r>
            <a:r>
              <a:rPr sz="4800" b="1" spc="910" dirty="0">
                <a:solidFill>
                  <a:srgbClr val="005A8D"/>
                </a:solidFill>
                <a:latin typeface="Calibri"/>
                <a:cs typeface="Calibri"/>
              </a:rPr>
              <a:t>%</a:t>
            </a:r>
            <a:r>
              <a:rPr sz="4800" b="1" dirty="0">
                <a:solidFill>
                  <a:srgbClr val="005A8D"/>
                </a:solidFill>
                <a:latin typeface="Calibri"/>
                <a:cs typeface="Calibri"/>
              </a:rPr>
              <a:t>	</a:t>
            </a:r>
            <a:r>
              <a:rPr sz="9000" b="1" spc="1402" baseline="4166" dirty="0">
                <a:solidFill>
                  <a:srgbClr val="87898A"/>
                </a:solidFill>
                <a:latin typeface="Calibri"/>
                <a:cs typeface="Calibri"/>
              </a:rPr>
              <a:t>=</a:t>
            </a:r>
            <a:endParaRPr sz="9000" baseline="416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3764" y="2462783"/>
            <a:ext cx="1964689" cy="1964689"/>
          </a:xfrm>
          <a:prstGeom prst="rect">
            <a:avLst/>
          </a:prstGeom>
          <a:solidFill>
            <a:srgbClr val="5C60A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30810" marR="125095" algn="ctr">
              <a:lnSpc>
                <a:spcPct val="100000"/>
              </a:lnSpc>
            </a:pPr>
            <a:r>
              <a:rPr sz="1600" b="1" spc="110" dirty="0">
                <a:solidFill>
                  <a:srgbClr val="FDFFFD"/>
                </a:solidFill>
                <a:latin typeface="Calibri"/>
                <a:cs typeface="Calibri"/>
              </a:rPr>
              <a:t>Estimated</a:t>
            </a:r>
            <a:r>
              <a:rPr sz="1600" b="1" spc="9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b="1" spc="95" dirty="0">
                <a:solidFill>
                  <a:srgbClr val="FDFFFD"/>
                </a:solidFill>
                <a:latin typeface="Calibri"/>
                <a:cs typeface="Calibri"/>
              </a:rPr>
              <a:t>annual </a:t>
            </a:r>
            <a:r>
              <a:rPr sz="1600" b="1" spc="80" dirty="0">
                <a:solidFill>
                  <a:srgbClr val="FDFFFD"/>
                </a:solidFill>
                <a:latin typeface="Calibri"/>
                <a:cs typeface="Calibri"/>
              </a:rPr>
              <a:t>retirement </a:t>
            </a:r>
            <a:r>
              <a:rPr sz="1600" b="1" spc="114" dirty="0">
                <a:solidFill>
                  <a:srgbClr val="FDFFFD"/>
                </a:solidFill>
                <a:latin typeface="Calibri"/>
                <a:cs typeface="Calibri"/>
              </a:rPr>
              <a:t>income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987" y="2462783"/>
            <a:ext cx="1965960" cy="1964689"/>
          </a:xfrm>
          <a:prstGeom prst="rect">
            <a:avLst/>
          </a:prstGeom>
          <a:solidFill>
            <a:srgbClr val="00838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62255" marR="256540" indent="8890">
              <a:lnSpc>
                <a:spcPct val="100000"/>
              </a:lnSpc>
              <a:spcBef>
                <a:spcPts val="1345"/>
              </a:spcBef>
            </a:pPr>
            <a:r>
              <a:rPr sz="1600" b="1" spc="70" dirty="0">
                <a:solidFill>
                  <a:srgbClr val="FDFFFD"/>
                </a:solidFill>
                <a:latin typeface="Calibri"/>
                <a:cs typeface="Calibri"/>
              </a:rPr>
              <a:t>Pre-</a:t>
            </a:r>
            <a:r>
              <a:rPr sz="1600" b="1" spc="80" dirty="0">
                <a:solidFill>
                  <a:srgbClr val="FDFFFD"/>
                </a:solidFill>
                <a:latin typeface="Calibri"/>
                <a:cs typeface="Calibri"/>
              </a:rPr>
              <a:t>retirement </a:t>
            </a:r>
            <a:r>
              <a:rPr sz="1600" b="1" spc="105" dirty="0">
                <a:solidFill>
                  <a:srgbClr val="FDFFFD"/>
                </a:solidFill>
                <a:latin typeface="Calibri"/>
                <a:cs typeface="Calibri"/>
              </a:rPr>
              <a:t>annual</a:t>
            </a:r>
            <a:r>
              <a:rPr sz="1600" b="1" spc="6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b="1" spc="114" dirty="0">
                <a:solidFill>
                  <a:srgbClr val="FDFFFD"/>
                </a:solidFill>
                <a:latin typeface="Calibri"/>
                <a:cs typeface="Calibri"/>
              </a:rPr>
              <a:t>income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0623" y="5015484"/>
            <a:ext cx="6312535" cy="1501140"/>
          </a:xfrm>
          <a:custGeom>
            <a:avLst/>
            <a:gdLst/>
            <a:ahLst/>
            <a:cxnLst/>
            <a:rect l="l" t="t" r="r" b="b"/>
            <a:pathLst>
              <a:path w="6312534" h="1501140">
                <a:moveTo>
                  <a:pt x="6312408" y="0"/>
                </a:moveTo>
                <a:lnTo>
                  <a:pt x="0" y="0"/>
                </a:lnTo>
                <a:lnTo>
                  <a:pt x="0" y="1501140"/>
                </a:lnTo>
                <a:lnTo>
                  <a:pt x="6312408" y="1501140"/>
                </a:lnTo>
                <a:lnTo>
                  <a:pt x="6312408" y="0"/>
                </a:lnTo>
                <a:close/>
              </a:path>
            </a:pathLst>
          </a:custGeom>
          <a:solidFill>
            <a:srgbClr val="F4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0623" y="5015484"/>
            <a:ext cx="6312535" cy="150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1463040" marR="1042035">
              <a:lnSpc>
                <a:spcPct val="100000"/>
              </a:lnSpc>
            </a:pPr>
            <a:r>
              <a:rPr sz="1400" b="1" spc="135" dirty="0">
                <a:solidFill>
                  <a:srgbClr val="005A8D"/>
                </a:solidFill>
                <a:latin typeface="Calibri"/>
                <a:cs typeface="Calibri"/>
              </a:rPr>
              <a:t>Some</a:t>
            </a:r>
            <a:r>
              <a:rPr sz="1400" b="1" spc="3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00" dirty="0">
                <a:solidFill>
                  <a:srgbClr val="005A8D"/>
                </a:solidFill>
                <a:latin typeface="Calibri"/>
                <a:cs typeface="Calibri"/>
              </a:rPr>
              <a:t>individuals</a:t>
            </a:r>
            <a:r>
              <a:rPr sz="1400" b="1" spc="1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005A8D"/>
                </a:solidFill>
                <a:latin typeface="Calibri"/>
                <a:cs typeface="Calibri"/>
              </a:rPr>
              <a:t>will</a:t>
            </a:r>
            <a:r>
              <a:rPr sz="1400" b="1" spc="2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30" dirty="0">
                <a:solidFill>
                  <a:srgbClr val="005A8D"/>
                </a:solidFill>
                <a:latin typeface="Calibri"/>
                <a:cs typeface="Calibri"/>
              </a:rPr>
              <a:t>need</a:t>
            </a:r>
            <a:r>
              <a:rPr sz="14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005A8D"/>
                </a:solidFill>
                <a:latin typeface="Calibri"/>
                <a:cs typeface="Calibri"/>
              </a:rPr>
              <a:t>more,</a:t>
            </a:r>
            <a:r>
              <a:rPr sz="1400" b="1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005A8D"/>
                </a:solidFill>
                <a:latin typeface="Calibri"/>
                <a:cs typeface="Calibri"/>
              </a:rPr>
              <a:t>some</a:t>
            </a:r>
            <a:r>
              <a:rPr sz="1400" b="1" spc="4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005A8D"/>
                </a:solidFill>
                <a:latin typeface="Calibri"/>
                <a:cs typeface="Calibri"/>
              </a:rPr>
              <a:t>less. </a:t>
            </a:r>
            <a:r>
              <a:rPr sz="1400" b="1" spc="160" dirty="0">
                <a:solidFill>
                  <a:srgbClr val="005A8D"/>
                </a:solidFill>
                <a:latin typeface="Calibri"/>
                <a:cs typeface="Calibri"/>
              </a:rPr>
              <a:t>How</a:t>
            </a:r>
            <a:r>
              <a:rPr sz="14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14" dirty="0">
                <a:solidFill>
                  <a:srgbClr val="005A8D"/>
                </a:solidFill>
                <a:latin typeface="Calibri"/>
                <a:cs typeface="Calibri"/>
              </a:rPr>
              <a:t>much</a:t>
            </a:r>
            <a:r>
              <a:rPr sz="1400" b="1" spc="1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45" dirty="0">
                <a:solidFill>
                  <a:srgbClr val="005A8D"/>
                </a:solidFill>
                <a:latin typeface="Calibri"/>
                <a:cs typeface="Calibri"/>
              </a:rPr>
              <a:t>do</a:t>
            </a:r>
            <a:r>
              <a:rPr sz="14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005A8D"/>
                </a:solidFill>
                <a:latin typeface="Calibri"/>
                <a:cs typeface="Calibri"/>
              </a:rPr>
              <a:t>you</a:t>
            </a:r>
            <a:r>
              <a:rPr sz="14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005A8D"/>
                </a:solidFill>
                <a:latin typeface="Calibri"/>
                <a:cs typeface="Calibri"/>
              </a:rPr>
              <a:t>think</a:t>
            </a:r>
            <a:r>
              <a:rPr sz="14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90" dirty="0">
                <a:solidFill>
                  <a:srgbClr val="005A8D"/>
                </a:solidFill>
                <a:latin typeface="Calibri"/>
                <a:cs typeface="Calibri"/>
              </a:rPr>
              <a:t>you’ll</a:t>
            </a:r>
            <a:r>
              <a:rPr sz="14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05" dirty="0">
                <a:solidFill>
                  <a:srgbClr val="005A8D"/>
                </a:solidFill>
                <a:latin typeface="Calibri"/>
                <a:cs typeface="Calibri"/>
              </a:rPr>
              <a:t>need?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0190" y="5360159"/>
            <a:ext cx="697230" cy="827405"/>
            <a:chOff x="780190" y="5360159"/>
            <a:chExt cx="697230" cy="827405"/>
          </a:xfrm>
        </p:grpSpPr>
        <p:sp>
          <p:nvSpPr>
            <p:cNvPr id="14" name="object 14"/>
            <p:cNvSpPr/>
            <p:nvPr/>
          </p:nvSpPr>
          <p:spPr>
            <a:xfrm>
              <a:off x="1306372" y="5369611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0"/>
                  </a:moveTo>
                  <a:lnTo>
                    <a:pt x="0" y="161562"/>
                  </a:lnTo>
                  <a:lnTo>
                    <a:pt x="161513" y="161562"/>
                  </a:lnTo>
                </a:path>
              </a:pathLst>
            </a:custGeom>
            <a:ln w="1890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4273" y="5369611"/>
              <a:ext cx="614045" cy="808355"/>
            </a:xfrm>
            <a:custGeom>
              <a:avLst/>
              <a:gdLst/>
              <a:ahLst/>
              <a:cxnLst/>
              <a:rect l="l" t="t" r="r" b="b"/>
              <a:pathLst>
                <a:path w="614044" h="808354">
                  <a:moveTo>
                    <a:pt x="0" y="614037"/>
                  </a:moveTo>
                  <a:lnTo>
                    <a:pt x="0" y="759462"/>
                  </a:lnTo>
                  <a:lnTo>
                    <a:pt x="3806" y="778331"/>
                  </a:lnTo>
                  <a:lnTo>
                    <a:pt x="14188" y="793739"/>
                  </a:lnTo>
                  <a:lnTo>
                    <a:pt x="29586" y="804128"/>
                  </a:lnTo>
                  <a:lnTo>
                    <a:pt x="48441" y="807937"/>
                  </a:lnTo>
                  <a:lnTo>
                    <a:pt x="564982" y="807937"/>
                  </a:lnTo>
                  <a:lnTo>
                    <a:pt x="583837" y="804128"/>
                  </a:lnTo>
                  <a:lnTo>
                    <a:pt x="599235" y="793739"/>
                  </a:lnTo>
                  <a:lnTo>
                    <a:pt x="609617" y="778331"/>
                  </a:lnTo>
                  <a:lnTo>
                    <a:pt x="613424" y="759462"/>
                  </a:lnTo>
                  <a:lnTo>
                    <a:pt x="613424" y="161562"/>
                  </a:lnTo>
                  <a:lnTo>
                    <a:pt x="452099" y="0"/>
                  </a:lnTo>
                  <a:lnTo>
                    <a:pt x="48441" y="0"/>
                  </a:lnTo>
                  <a:lnTo>
                    <a:pt x="29586" y="3809"/>
                  </a:lnTo>
                  <a:lnTo>
                    <a:pt x="14188" y="14198"/>
                  </a:lnTo>
                  <a:lnTo>
                    <a:pt x="3806" y="29606"/>
                  </a:lnTo>
                  <a:lnTo>
                    <a:pt x="0" y="48474"/>
                  </a:lnTo>
                  <a:lnTo>
                    <a:pt x="0" y="226237"/>
                  </a:lnTo>
                </a:path>
              </a:pathLst>
            </a:custGeom>
            <a:ln w="18902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93363" y="5692799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177576" y="0"/>
                  </a:moveTo>
                  <a:lnTo>
                    <a:pt x="0" y="0"/>
                  </a:lnTo>
                </a:path>
              </a:pathLst>
            </a:custGeom>
            <a:ln w="1891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7174" y="5628123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0" y="0"/>
                  </a:moveTo>
                  <a:lnTo>
                    <a:pt x="193765" y="0"/>
                  </a:lnTo>
                </a:path>
              </a:pathLst>
            </a:custGeom>
            <a:ln w="18910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9489" y="5757411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450" y="0"/>
                  </a:lnTo>
                </a:path>
              </a:pathLst>
            </a:custGeom>
            <a:ln w="1891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3363" y="5822023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177576" y="0"/>
                  </a:moveTo>
                  <a:lnTo>
                    <a:pt x="0" y="0"/>
                  </a:lnTo>
                </a:path>
              </a:pathLst>
            </a:custGeom>
            <a:ln w="18910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4922" y="5886699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59">
                  <a:moveTo>
                    <a:pt x="0" y="0"/>
                  </a:moveTo>
                  <a:lnTo>
                    <a:pt x="226018" y="0"/>
                  </a:lnTo>
                </a:path>
              </a:pathLst>
            </a:custGeom>
            <a:ln w="18910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1156" y="5951311"/>
              <a:ext cx="420370" cy="0"/>
            </a:xfrm>
            <a:custGeom>
              <a:avLst/>
              <a:gdLst/>
              <a:ahLst/>
              <a:cxnLst/>
              <a:rect l="l" t="t" r="r" b="b"/>
              <a:pathLst>
                <a:path w="420369">
                  <a:moveTo>
                    <a:pt x="0" y="0"/>
                  </a:moveTo>
                  <a:lnTo>
                    <a:pt x="419784" y="0"/>
                  </a:lnTo>
                </a:path>
              </a:pathLst>
            </a:custGeom>
            <a:ln w="1891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1156" y="6015923"/>
              <a:ext cx="420370" cy="0"/>
            </a:xfrm>
            <a:custGeom>
              <a:avLst/>
              <a:gdLst/>
              <a:ahLst/>
              <a:cxnLst/>
              <a:rect l="l" t="t" r="r" b="b"/>
              <a:pathLst>
                <a:path w="420369">
                  <a:moveTo>
                    <a:pt x="0" y="0"/>
                  </a:moveTo>
                  <a:lnTo>
                    <a:pt x="419784" y="0"/>
                  </a:lnTo>
                </a:path>
              </a:pathLst>
            </a:custGeom>
            <a:ln w="18910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9643" y="5844086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5" h="107314">
                  <a:moveTo>
                    <a:pt x="0" y="107224"/>
                  </a:moveTo>
                  <a:lnTo>
                    <a:pt x="107150" y="0"/>
                  </a:lnTo>
                </a:path>
              </a:pathLst>
            </a:custGeom>
            <a:ln w="1890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4273" y="5595849"/>
              <a:ext cx="290830" cy="291465"/>
            </a:xfrm>
            <a:custGeom>
              <a:avLst/>
              <a:gdLst/>
              <a:ahLst/>
              <a:cxnLst/>
              <a:rect l="l" t="t" r="r" b="b"/>
              <a:pathLst>
                <a:path w="290830" h="291464">
                  <a:moveTo>
                    <a:pt x="290648" y="145424"/>
                  </a:moveTo>
                  <a:lnTo>
                    <a:pt x="283239" y="191390"/>
                  </a:lnTo>
                  <a:lnTo>
                    <a:pt x="262609" y="231310"/>
                  </a:lnTo>
                  <a:lnTo>
                    <a:pt x="231150" y="262790"/>
                  </a:lnTo>
                  <a:lnTo>
                    <a:pt x="191257" y="283435"/>
                  </a:lnTo>
                  <a:lnTo>
                    <a:pt x="145324" y="290849"/>
                  </a:lnTo>
                  <a:lnTo>
                    <a:pt x="99391" y="283435"/>
                  </a:lnTo>
                  <a:lnTo>
                    <a:pt x="59498" y="262790"/>
                  </a:lnTo>
                  <a:lnTo>
                    <a:pt x="28039" y="231310"/>
                  </a:lnTo>
                  <a:lnTo>
                    <a:pt x="7408" y="191390"/>
                  </a:lnTo>
                  <a:lnTo>
                    <a:pt x="0" y="145424"/>
                  </a:lnTo>
                  <a:lnTo>
                    <a:pt x="7408" y="99459"/>
                  </a:lnTo>
                  <a:lnTo>
                    <a:pt x="28039" y="59539"/>
                  </a:lnTo>
                  <a:lnTo>
                    <a:pt x="59498" y="28058"/>
                  </a:lnTo>
                  <a:lnTo>
                    <a:pt x="99391" y="7413"/>
                  </a:lnTo>
                  <a:lnTo>
                    <a:pt x="145324" y="0"/>
                  </a:lnTo>
                  <a:lnTo>
                    <a:pt x="191257" y="7413"/>
                  </a:lnTo>
                  <a:lnTo>
                    <a:pt x="231150" y="28058"/>
                  </a:lnTo>
                  <a:lnTo>
                    <a:pt x="262609" y="59539"/>
                  </a:lnTo>
                  <a:lnTo>
                    <a:pt x="283239" y="99459"/>
                  </a:lnTo>
                  <a:lnTo>
                    <a:pt x="290648" y="145424"/>
                  </a:lnTo>
                  <a:close/>
                </a:path>
              </a:pathLst>
            </a:custGeom>
            <a:ln w="1890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06373" y="5369611"/>
              <a:ext cx="161925" cy="808355"/>
            </a:xfrm>
            <a:custGeom>
              <a:avLst/>
              <a:gdLst/>
              <a:ahLst/>
              <a:cxnLst/>
              <a:rect l="l" t="t" r="r" b="b"/>
              <a:pathLst>
                <a:path w="161925" h="808354">
                  <a:moveTo>
                    <a:pt x="113009" y="807937"/>
                  </a:moveTo>
                  <a:lnTo>
                    <a:pt x="131864" y="804128"/>
                  </a:lnTo>
                  <a:lnTo>
                    <a:pt x="147262" y="793739"/>
                  </a:lnTo>
                  <a:lnTo>
                    <a:pt x="157643" y="778331"/>
                  </a:lnTo>
                  <a:lnTo>
                    <a:pt x="161450" y="759462"/>
                  </a:lnTo>
                  <a:lnTo>
                    <a:pt x="161450" y="161562"/>
                  </a:lnTo>
                  <a:lnTo>
                    <a:pt x="0" y="0"/>
                  </a:lnTo>
                </a:path>
              </a:pathLst>
            </a:custGeom>
            <a:ln w="18898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642097" y="6505381"/>
            <a:ext cx="155575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65" dirty="0">
                <a:solidFill>
                  <a:srgbClr val="1E3764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064" y="2017426"/>
            <a:ext cx="23742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100" dirty="0">
                <a:latin typeface="Calibri"/>
                <a:cs typeface="Calibri"/>
              </a:rPr>
              <a:t>From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holistic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point </a:t>
            </a:r>
            <a:r>
              <a:rPr sz="2000" spc="65" dirty="0">
                <a:latin typeface="Calibri"/>
                <a:cs typeface="Calibri"/>
              </a:rPr>
              <a:t>of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view,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saving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for </a:t>
            </a:r>
            <a:r>
              <a:rPr sz="2000" spc="55" dirty="0">
                <a:latin typeface="Calibri"/>
                <a:cs typeface="Calibri"/>
              </a:rPr>
              <a:t>retirement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is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about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064" y="2932128"/>
            <a:ext cx="22237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114" dirty="0">
                <a:latin typeface="Calibri"/>
                <a:cs typeface="Calibri"/>
              </a:rPr>
              <a:t>generating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income </a:t>
            </a:r>
            <a:r>
              <a:rPr sz="2000" spc="50" dirty="0">
                <a:latin typeface="Calibri"/>
                <a:cs typeface="Calibri"/>
              </a:rPr>
              <a:t>for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retirement.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8064" y="726439"/>
            <a:ext cx="35807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185" dirty="0"/>
              <a:t>Future</a:t>
            </a:r>
            <a:r>
              <a:rPr spc="75" dirty="0"/>
              <a:t> </a:t>
            </a:r>
            <a:r>
              <a:rPr spc="190" dirty="0"/>
              <a:t>Retirement </a:t>
            </a:r>
            <a:r>
              <a:rPr spc="260" dirty="0"/>
              <a:t>Income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200310" y="1220302"/>
            <a:ext cx="5318760" cy="5180965"/>
            <a:chOff x="3200310" y="1220302"/>
            <a:chExt cx="5318760" cy="5180965"/>
          </a:xfrm>
        </p:grpSpPr>
        <p:sp>
          <p:nvSpPr>
            <p:cNvPr id="10" name="object 10"/>
            <p:cNvSpPr/>
            <p:nvPr/>
          </p:nvSpPr>
          <p:spPr>
            <a:xfrm>
              <a:off x="5790813" y="1220306"/>
              <a:ext cx="2025650" cy="1783080"/>
            </a:xfrm>
            <a:custGeom>
              <a:avLst/>
              <a:gdLst/>
              <a:ahLst/>
              <a:cxnLst/>
              <a:rect l="l" t="t" r="r" b="b"/>
              <a:pathLst>
                <a:path w="2025650" h="1783080">
                  <a:moveTo>
                    <a:pt x="0" y="0"/>
                  </a:moveTo>
                  <a:lnTo>
                    <a:pt x="0" y="1295260"/>
                  </a:lnTo>
                  <a:lnTo>
                    <a:pt x="49147" y="1296191"/>
                  </a:lnTo>
                  <a:lnTo>
                    <a:pt x="98025" y="1298969"/>
                  </a:lnTo>
                  <a:lnTo>
                    <a:pt x="146588" y="1303573"/>
                  </a:lnTo>
                  <a:lnTo>
                    <a:pt x="194791" y="1309980"/>
                  </a:lnTo>
                  <a:lnTo>
                    <a:pt x="242587" y="1318168"/>
                  </a:lnTo>
                  <a:lnTo>
                    <a:pt x="289931" y="1328115"/>
                  </a:lnTo>
                  <a:lnTo>
                    <a:pt x="336776" y="1339800"/>
                  </a:lnTo>
                  <a:lnTo>
                    <a:pt x="383079" y="1353200"/>
                  </a:lnTo>
                  <a:lnTo>
                    <a:pt x="428791" y="1368292"/>
                  </a:lnTo>
                  <a:lnTo>
                    <a:pt x="473868" y="1385056"/>
                  </a:lnTo>
                  <a:lnTo>
                    <a:pt x="518264" y="1403468"/>
                  </a:lnTo>
                  <a:lnTo>
                    <a:pt x="561933" y="1423508"/>
                  </a:lnTo>
                  <a:lnTo>
                    <a:pt x="604830" y="1445152"/>
                  </a:lnTo>
                  <a:lnTo>
                    <a:pt x="646907" y="1468379"/>
                  </a:lnTo>
                  <a:lnTo>
                    <a:pt x="688121" y="1493166"/>
                  </a:lnTo>
                  <a:lnTo>
                    <a:pt x="728424" y="1519493"/>
                  </a:lnTo>
                  <a:lnTo>
                    <a:pt x="767772" y="1547336"/>
                  </a:lnTo>
                  <a:lnTo>
                    <a:pt x="806118" y="1576674"/>
                  </a:lnTo>
                  <a:lnTo>
                    <a:pt x="843417" y="1607484"/>
                  </a:lnTo>
                  <a:lnTo>
                    <a:pt x="879622" y="1639744"/>
                  </a:lnTo>
                  <a:lnTo>
                    <a:pt x="914688" y="1673433"/>
                  </a:lnTo>
                  <a:lnTo>
                    <a:pt x="948570" y="1708529"/>
                  </a:lnTo>
                  <a:lnTo>
                    <a:pt x="981221" y="1745009"/>
                  </a:lnTo>
                  <a:lnTo>
                    <a:pt x="1012596" y="1782851"/>
                  </a:lnTo>
                  <a:lnTo>
                    <a:pt x="2025205" y="975169"/>
                  </a:lnTo>
                  <a:lnTo>
                    <a:pt x="1993487" y="936184"/>
                  </a:lnTo>
                  <a:lnTo>
                    <a:pt x="1961092" y="897904"/>
                  </a:lnTo>
                  <a:lnTo>
                    <a:pt x="1928032" y="860335"/>
                  </a:lnTo>
                  <a:lnTo>
                    <a:pt x="1894319" y="823482"/>
                  </a:lnTo>
                  <a:lnTo>
                    <a:pt x="1859966" y="787351"/>
                  </a:lnTo>
                  <a:lnTo>
                    <a:pt x="1824983" y="751949"/>
                  </a:lnTo>
                  <a:lnTo>
                    <a:pt x="1789385" y="717282"/>
                  </a:lnTo>
                  <a:lnTo>
                    <a:pt x="1753182" y="683354"/>
                  </a:lnTo>
                  <a:lnTo>
                    <a:pt x="1716387" y="650172"/>
                  </a:lnTo>
                  <a:lnTo>
                    <a:pt x="1679013" y="617742"/>
                  </a:lnTo>
                  <a:lnTo>
                    <a:pt x="1641071" y="586070"/>
                  </a:lnTo>
                  <a:lnTo>
                    <a:pt x="1602573" y="555161"/>
                  </a:lnTo>
                  <a:lnTo>
                    <a:pt x="1563533" y="525022"/>
                  </a:lnTo>
                  <a:lnTo>
                    <a:pt x="1523961" y="495658"/>
                  </a:lnTo>
                  <a:lnTo>
                    <a:pt x="1483871" y="467075"/>
                  </a:lnTo>
                  <a:lnTo>
                    <a:pt x="1443274" y="439279"/>
                  </a:lnTo>
                  <a:lnTo>
                    <a:pt x="1402182" y="412276"/>
                  </a:lnTo>
                  <a:lnTo>
                    <a:pt x="1360609" y="386072"/>
                  </a:lnTo>
                  <a:lnTo>
                    <a:pt x="1318565" y="360672"/>
                  </a:lnTo>
                  <a:lnTo>
                    <a:pt x="1276063" y="336083"/>
                  </a:lnTo>
                  <a:lnTo>
                    <a:pt x="1233116" y="312310"/>
                  </a:lnTo>
                  <a:lnTo>
                    <a:pt x="1189735" y="289360"/>
                  </a:lnTo>
                  <a:lnTo>
                    <a:pt x="1145933" y="267237"/>
                  </a:lnTo>
                  <a:lnTo>
                    <a:pt x="1101722" y="245949"/>
                  </a:lnTo>
                  <a:lnTo>
                    <a:pt x="1057114" y="225501"/>
                  </a:lnTo>
                  <a:lnTo>
                    <a:pt x="1012121" y="205898"/>
                  </a:lnTo>
                  <a:lnTo>
                    <a:pt x="966756" y="187147"/>
                  </a:lnTo>
                  <a:lnTo>
                    <a:pt x="921031" y="169253"/>
                  </a:lnTo>
                  <a:lnTo>
                    <a:pt x="874957" y="152223"/>
                  </a:lnTo>
                  <a:lnTo>
                    <a:pt x="828547" y="136062"/>
                  </a:lnTo>
                  <a:lnTo>
                    <a:pt x="781814" y="120776"/>
                  </a:lnTo>
                  <a:lnTo>
                    <a:pt x="734769" y="106370"/>
                  </a:lnTo>
                  <a:lnTo>
                    <a:pt x="687425" y="92852"/>
                  </a:lnTo>
                  <a:lnTo>
                    <a:pt x="639794" y="80227"/>
                  </a:lnTo>
                  <a:lnTo>
                    <a:pt x="591887" y="68500"/>
                  </a:lnTo>
                  <a:lnTo>
                    <a:pt x="543718" y="57677"/>
                  </a:lnTo>
                  <a:lnTo>
                    <a:pt x="495298" y="47765"/>
                  </a:lnTo>
                  <a:lnTo>
                    <a:pt x="446640" y="38769"/>
                  </a:lnTo>
                  <a:lnTo>
                    <a:pt x="397756" y="30694"/>
                  </a:lnTo>
                  <a:lnTo>
                    <a:pt x="348657" y="23548"/>
                  </a:lnTo>
                  <a:lnTo>
                    <a:pt x="299357" y="17336"/>
                  </a:lnTo>
                  <a:lnTo>
                    <a:pt x="249867" y="12063"/>
                  </a:lnTo>
                  <a:lnTo>
                    <a:pt x="200200" y="7736"/>
                  </a:lnTo>
                  <a:lnTo>
                    <a:pt x="150367" y="4360"/>
                  </a:lnTo>
                  <a:lnTo>
                    <a:pt x="100381" y="1941"/>
                  </a:lnTo>
                  <a:lnTo>
                    <a:pt x="50255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03420" y="2195474"/>
              <a:ext cx="1577975" cy="2191385"/>
            </a:xfrm>
            <a:custGeom>
              <a:avLst/>
              <a:gdLst/>
              <a:ahLst/>
              <a:cxnLst/>
              <a:rect l="l" t="t" r="r" b="b"/>
              <a:pathLst>
                <a:path w="1577975" h="2191385">
                  <a:moveTo>
                    <a:pt x="1012596" y="0"/>
                  </a:moveTo>
                  <a:lnTo>
                    <a:pt x="0" y="807681"/>
                  </a:lnTo>
                  <a:lnTo>
                    <a:pt x="29919" y="846685"/>
                  </a:lnTo>
                  <a:lnTo>
                    <a:pt x="58226" y="886629"/>
                  </a:lnTo>
                  <a:lnTo>
                    <a:pt x="84909" y="927466"/>
                  </a:lnTo>
                  <a:lnTo>
                    <a:pt x="109958" y="969145"/>
                  </a:lnTo>
                  <a:lnTo>
                    <a:pt x="133361" y="1011616"/>
                  </a:lnTo>
                  <a:lnTo>
                    <a:pt x="155107" y="1054832"/>
                  </a:lnTo>
                  <a:lnTo>
                    <a:pt x="175184" y="1098740"/>
                  </a:lnTo>
                  <a:lnTo>
                    <a:pt x="193581" y="1143293"/>
                  </a:lnTo>
                  <a:lnTo>
                    <a:pt x="210287" y="1188441"/>
                  </a:lnTo>
                  <a:lnTo>
                    <a:pt x="225290" y="1234134"/>
                  </a:lnTo>
                  <a:lnTo>
                    <a:pt x="238579" y="1280323"/>
                  </a:lnTo>
                  <a:lnTo>
                    <a:pt x="250143" y="1326957"/>
                  </a:lnTo>
                  <a:lnTo>
                    <a:pt x="259971" y="1373989"/>
                  </a:lnTo>
                  <a:lnTo>
                    <a:pt x="268051" y="1421367"/>
                  </a:lnTo>
                  <a:lnTo>
                    <a:pt x="274371" y="1469042"/>
                  </a:lnTo>
                  <a:lnTo>
                    <a:pt x="278922" y="1516966"/>
                  </a:lnTo>
                  <a:lnTo>
                    <a:pt x="281690" y="1565088"/>
                  </a:lnTo>
                  <a:lnTo>
                    <a:pt x="282665" y="1613359"/>
                  </a:lnTo>
                  <a:lnTo>
                    <a:pt x="281836" y="1661729"/>
                  </a:lnTo>
                  <a:lnTo>
                    <a:pt x="279191" y="1710149"/>
                  </a:lnTo>
                  <a:lnTo>
                    <a:pt x="274719" y="1758569"/>
                  </a:lnTo>
                  <a:lnTo>
                    <a:pt x="268409" y="1806940"/>
                  </a:lnTo>
                  <a:lnTo>
                    <a:pt x="260249" y="1855212"/>
                  </a:lnTo>
                  <a:lnTo>
                    <a:pt x="250228" y="1903336"/>
                  </a:lnTo>
                  <a:lnTo>
                    <a:pt x="1513077" y="2191334"/>
                  </a:lnTo>
                  <a:lnTo>
                    <a:pt x="1523777" y="2142228"/>
                  </a:lnTo>
                  <a:lnTo>
                    <a:pt x="1533502" y="2093032"/>
                  </a:lnTo>
                  <a:lnTo>
                    <a:pt x="1542258" y="2043759"/>
                  </a:lnTo>
                  <a:lnTo>
                    <a:pt x="1550046" y="1994423"/>
                  </a:lnTo>
                  <a:lnTo>
                    <a:pt x="1556870" y="1945036"/>
                  </a:lnTo>
                  <a:lnTo>
                    <a:pt x="1562732" y="1895612"/>
                  </a:lnTo>
                  <a:lnTo>
                    <a:pt x="1567637" y="1846165"/>
                  </a:lnTo>
                  <a:lnTo>
                    <a:pt x="1571586" y="1796706"/>
                  </a:lnTo>
                  <a:lnTo>
                    <a:pt x="1574582" y="1747250"/>
                  </a:lnTo>
                  <a:lnTo>
                    <a:pt x="1576630" y="1697809"/>
                  </a:lnTo>
                  <a:lnTo>
                    <a:pt x="1577731" y="1648397"/>
                  </a:lnTo>
                  <a:lnTo>
                    <a:pt x="1577889" y="1599027"/>
                  </a:lnTo>
                  <a:lnTo>
                    <a:pt x="1577107" y="1549713"/>
                  </a:lnTo>
                  <a:lnTo>
                    <a:pt x="1575388" y="1500466"/>
                  </a:lnTo>
                  <a:lnTo>
                    <a:pt x="1572734" y="1451301"/>
                  </a:lnTo>
                  <a:lnTo>
                    <a:pt x="1569149" y="1402231"/>
                  </a:lnTo>
                  <a:lnTo>
                    <a:pt x="1564637" y="1353269"/>
                  </a:lnTo>
                  <a:lnTo>
                    <a:pt x="1559199" y="1304427"/>
                  </a:lnTo>
                  <a:lnTo>
                    <a:pt x="1552838" y="1255720"/>
                  </a:lnTo>
                  <a:lnTo>
                    <a:pt x="1545559" y="1207161"/>
                  </a:lnTo>
                  <a:lnTo>
                    <a:pt x="1537364" y="1158762"/>
                  </a:lnTo>
                  <a:lnTo>
                    <a:pt x="1528255" y="1110537"/>
                  </a:lnTo>
                  <a:lnTo>
                    <a:pt x="1518237" y="1062499"/>
                  </a:lnTo>
                  <a:lnTo>
                    <a:pt x="1507311" y="1014662"/>
                  </a:lnTo>
                  <a:lnTo>
                    <a:pt x="1495481" y="967038"/>
                  </a:lnTo>
                  <a:lnTo>
                    <a:pt x="1482750" y="919640"/>
                  </a:lnTo>
                  <a:lnTo>
                    <a:pt x="1469122" y="872482"/>
                  </a:lnTo>
                  <a:lnTo>
                    <a:pt x="1454598" y="825577"/>
                  </a:lnTo>
                  <a:lnTo>
                    <a:pt x="1439182" y="778939"/>
                  </a:lnTo>
                  <a:lnTo>
                    <a:pt x="1422877" y="732580"/>
                  </a:lnTo>
                  <a:lnTo>
                    <a:pt x="1405686" y="686513"/>
                  </a:lnTo>
                  <a:lnTo>
                    <a:pt x="1387612" y="640752"/>
                  </a:lnTo>
                  <a:lnTo>
                    <a:pt x="1368659" y="595310"/>
                  </a:lnTo>
                  <a:lnTo>
                    <a:pt x="1348828" y="550200"/>
                  </a:lnTo>
                  <a:lnTo>
                    <a:pt x="1328123" y="505436"/>
                  </a:lnTo>
                  <a:lnTo>
                    <a:pt x="1306548" y="461030"/>
                  </a:lnTo>
                  <a:lnTo>
                    <a:pt x="1284104" y="416996"/>
                  </a:lnTo>
                  <a:lnTo>
                    <a:pt x="1260796" y="373346"/>
                  </a:lnTo>
                  <a:lnTo>
                    <a:pt x="1236625" y="330095"/>
                  </a:lnTo>
                  <a:lnTo>
                    <a:pt x="1211596" y="287255"/>
                  </a:lnTo>
                  <a:lnTo>
                    <a:pt x="1185711" y="244840"/>
                  </a:lnTo>
                  <a:lnTo>
                    <a:pt x="1158973" y="202862"/>
                  </a:lnTo>
                  <a:lnTo>
                    <a:pt x="1131385" y="161335"/>
                  </a:lnTo>
                  <a:lnTo>
                    <a:pt x="1102951" y="120272"/>
                  </a:lnTo>
                  <a:lnTo>
                    <a:pt x="1073672" y="79686"/>
                  </a:lnTo>
                  <a:lnTo>
                    <a:pt x="1043553" y="39591"/>
                  </a:lnTo>
                  <a:lnTo>
                    <a:pt x="1012596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5696" y="4260289"/>
              <a:ext cx="1963420" cy="2045970"/>
            </a:xfrm>
            <a:custGeom>
              <a:avLst/>
              <a:gdLst/>
              <a:ahLst/>
              <a:cxnLst/>
              <a:rect l="l" t="t" r="r" b="b"/>
              <a:pathLst>
                <a:path w="1963420" h="2045970">
                  <a:moveTo>
                    <a:pt x="700532" y="0"/>
                  </a:moveTo>
                  <a:lnTo>
                    <a:pt x="688697" y="47709"/>
                  </a:lnTo>
                  <a:lnTo>
                    <a:pt x="675120" y="94746"/>
                  </a:lnTo>
                  <a:lnTo>
                    <a:pt x="659834" y="141070"/>
                  </a:lnTo>
                  <a:lnTo>
                    <a:pt x="642871" y="186641"/>
                  </a:lnTo>
                  <a:lnTo>
                    <a:pt x="624260" y="231420"/>
                  </a:lnTo>
                  <a:lnTo>
                    <a:pt x="604036" y="275368"/>
                  </a:lnTo>
                  <a:lnTo>
                    <a:pt x="582228" y="318443"/>
                  </a:lnTo>
                  <a:lnTo>
                    <a:pt x="558869" y="360607"/>
                  </a:lnTo>
                  <a:lnTo>
                    <a:pt x="533991" y="401820"/>
                  </a:lnTo>
                  <a:lnTo>
                    <a:pt x="507624" y="442042"/>
                  </a:lnTo>
                  <a:lnTo>
                    <a:pt x="479801" y="481233"/>
                  </a:lnTo>
                  <a:lnTo>
                    <a:pt x="450554" y="519353"/>
                  </a:lnTo>
                  <a:lnTo>
                    <a:pt x="419914" y="556364"/>
                  </a:lnTo>
                  <a:lnTo>
                    <a:pt x="387913" y="592224"/>
                  </a:lnTo>
                  <a:lnTo>
                    <a:pt x="354582" y="626895"/>
                  </a:lnTo>
                  <a:lnTo>
                    <a:pt x="319953" y="660336"/>
                  </a:lnTo>
                  <a:lnTo>
                    <a:pt x="284058" y="692509"/>
                  </a:lnTo>
                  <a:lnTo>
                    <a:pt x="246928" y="723372"/>
                  </a:lnTo>
                  <a:lnTo>
                    <a:pt x="208596" y="752887"/>
                  </a:lnTo>
                  <a:lnTo>
                    <a:pt x="169092" y="781013"/>
                  </a:lnTo>
                  <a:lnTo>
                    <a:pt x="128449" y="807711"/>
                  </a:lnTo>
                  <a:lnTo>
                    <a:pt x="86698" y="832942"/>
                  </a:lnTo>
                  <a:lnTo>
                    <a:pt x="43871" y="856664"/>
                  </a:lnTo>
                  <a:lnTo>
                    <a:pt x="0" y="878839"/>
                  </a:lnTo>
                  <a:lnTo>
                    <a:pt x="562317" y="2045677"/>
                  </a:lnTo>
                  <a:lnTo>
                    <a:pt x="607379" y="2023422"/>
                  </a:lnTo>
                  <a:lnTo>
                    <a:pt x="651904" y="2000349"/>
                  </a:lnTo>
                  <a:lnTo>
                    <a:pt x="695883" y="1976470"/>
                  </a:lnTo>
                  <a:lnTo>
                    <a:pt x="739310" y="1951795"/>
                  </a:lnTo>
                  <a:lnTo>
                    <a:pt x="782174" y="1926335"/>
                  </a:lnTo>
                  <a:lnTo>
                    <a:pt x="824468" y="1900099"/>
                  </a:lnTo>
                  <a:lnTo>
                    <a:pt x="866183" y="1873100"/>
                  </a:lnTo>
                  <a:lnTo>
                    <a:pt x="907311" y="1845347"/>
                  </a:lnTo>
                  <a:lnTo>
                    <a:pt x="947844" y="1816851"/>
                  </a:lnTo>
                  <a:lnTo>
                    <a:pt x="987772" y="1787623"/>
                  </a:lnTo>
                  <a:lnTo>
                    <a:pt x="1027088" y="1757672"/>
                  </a:lnTo>
                  <a:lnTo>
                    <a:pt x="1065783" y="1727011"/>
                  </a:lnTo>
                  <a:lnTo>
                    <a:pt x="1103848" y="1695649"/>
                  </a:lnTo>
                  <a:lnTo>
                    <a:pt x="1141276" y="1663596"/>
                  </a:lnTo>
                  <a:lnTo>
                    <a:pt x="1178058" y="1630864"/>
                  </a:lnTo>
                  <a:lnTo>
                    <a:pt x="1214184" y="1597464"/>
                  </a:lnTo>
                  <a:lnTo>
                    <a:pt x="1249648" y="1563404"/>
                  </a:lnTo>
                  <a:lnTo>
                    <a:pt x="1284440" y="1528698"/>
                  </a:lnTo>
                  <a:lnTo>
                    <a:pt x="1318552" y="1493353"/>
                  </a:lnTo>
                  <a:lnTo>
                    <a:pt x="1351976" y="1457383"/>
                  </a:lnTo>
                  <a:lnTo>
                    <a:pt x="1384703" y="1420796"/>
                  </a:lnTo>
                  <a:lnTo>
                    <a:pt x="1416724" y="1383604"/>
                  </a:lnTo>
                  <a:lnTo>
                    <a:pt x="1448032" y="1345817"/>
                  </a:lnTo>
                  <a:lnTo>
                    <a:pt x="1478618" y="1307445"/>
                  </a:lnTo>
                  <a:lnTo>
                    <a:pt x="1508473" y="1268500"/>
                  </a:lnTo>
                  <a:lnTo>
                    <a:pt x="1537589" y="1228992"/>
                  </a:lnTo>
                  <a:lnTo>
                    <a:pt x="1565957" y="1188932"/>
                  </a:lnTo>
                  <a:lnTo>
                    <a:pt x="1593570" y="1148329"/>
                  </a:lnTo>
                  <a:lnTo>
                    <a:pt x="1620418" y="1107195"/>
                  </a:lnTo>
                  <a:lnTo>
                    <a:pt x="1646494" y="1065540"/>
                  </a:lnTo>
                  <a:lnTo>
                    <a:pt x="1671788" y="1023375"/>
                  </a:lnTo>
                  <a:lnTo>
                    <a:pt x="1696293" y="980711"/>
                  </a:lnTo>
                  <a:lnTo>
                    <a:pt x="1719999" y="937557"/>
                  </a:lnTo>
                  <a:lnTo>
                    <a:pt x="1742899" y="893925"/>
                  </a:lnTo>
                  <a:lnTo>
                    <a:pt x="1764984" y="849825"/>
                  </a:lnTo>
                  <a:lnTo>
                    <a:pt x="1786246" y="805268"/>
                  </a:lnTo>
                  <a:lnTo>
                    <a:pt x="1806676" y="760264"/>
                  </a:lnTo>
                  <a:lnTo>
                    <a:pt x="1826266" y="714824"/>
                  </a:lnTo>
                  <a:lnTo>
                    <a:pt x="1845006" y="668959"/>
                  </a:lnTo>
                  <a:lnTo>
                    <a:pt x="1862890" y="622678"/>
                  </a:lnTo>
                  <a:lnTo>
                    <a:pt x="1879909" y="575993"/>
                  </a:lnTo>
                  <a:lnTo>
                    <a:pt x="1896053" y="528914"/>
                  </a:lnTo>
                  <a:lnTo>
                    <a:pt x="1911315" y="481453"/>
                  </a:lnTo>
                  <a:lnTo>
                    <a:pt x="1925685" y="433618"/>
                  </a:lnTo>
                  <a:lnTo>
                    <a:pt x="1939157" y="385422"/>
                  </a:lnTo>
                  <a:lnTo>
                    <a:pt x="1951721" y="336874"/>
                  </a:lnTo>
                  <a:lnTo>
                    <a:pt x="1963369" y="287985"/>
                  </a:lnTo>
                  <a:lnTo>
                    <a:pt x="700532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67686" y="4977658"/>
              <a:ext cx="2247900" cy="1423670"/>
            </a:xfrm>
            <a:custGeom>
              <a:avLst/>
              <a:gdLst/>
              <a:ahLst/>
              <a:cxnLst/>
              <a:rect l="l" t="t" r="r" b="b"/>
              <a:pathLst>
                <a:path w="2247900" h="1423670">
                  <a:moveTo>
                    <a:pt x="1685442" y="0"/>
                  </a:moveTo>
                  <a:lnTo>
                    <a:pt x="1640763" y="20497"/>
                  </a:lnTo>
                  <a:lnTo>
                    <a:pt x="1595525" y="39214"/>
                  </a:lnTo>
                  <a:lnTo>
                    <a:pt x="1549779" y="56150"/>
                  </a:lnTo>
                  <a:lnTo>
                    <a:pt x="1503574" y="71306"/>
                  </a:lnTo>
                  <a:lnTo>
                    <a:pt x="1456962" y="84680"/>
                  </a:lnTo>
                  <a:lnTo>
                    <a:pt x="1409994" y="96273"/>
                  </a:lnTo>
                  <a:lnTo>
                    <a:pt x="1362720" y="106085"/>
                  </a:lnTo>
                  <a:lnTo>
                    <a:pt x="1315192" y="114116"/>
                  </a:lnTo>
                  <a:lnTo>
                    <a:pt x="1267460" y="120365"/>
                  </a:lnTo>
                  <a:lnTo>
                    <a:pt x="1219574" y="124834"/>
                  </a:lnTo>
                  <a:lnTo>
                    <a:pt x="1171587" y="127522"/>
                  </a:lnTo>
                  <a:lnTo>
                    <a:pt x="1123548" y="128428"/>
                  </a:lnTo>
                  <a:lnTo>
                    <a:pt x="1075508" y="127554"/>
                  </a:lnTo>
                  <a:lnTo>
                    <a:pt x="1027519" y="124898"/>
                  </a:lnTo>
                  <a:lnTo>
                    <a:pt x="979631" y="120460"/>
                  </a:lnTo>
                  <a:lnTo>
                    <a:pt x="931894" y="114242"/>
                  </a:lnTo>
                  <a:lnTo>
                    <a:pt x="884361" y="106242"/>
                  </a:lnTo>
                  <a:lnTo>
                    <a:pt x="837081" y="96462"/>
                  </a:lnTo>
                  <a:lnTo>
                    <a:pt x="790105" y="84899"/>
                  </a:lnTo>
                  <a:lnTo>
                    <a:pt x="743484" y="71556"/>
                  </a:lnTo>
                  <a:lnTo>
                    <a:pt x="697269" y="56431"/>
                  </a:lnTo>
                  <a:lnTo>
                    <a:pt x="651511" y="39525"/>
                  </a:lnTo>
                  <a:lnTo>
                    <a:pt x="606260" y="20837"/>
                  </a:lnTo>
                  <a:lnTo>
                    <a:pt x="561568" y="368"/>
                  </a:lnTo>
                  <a:lnTo>
                    <a:pt x="0" y="1167561"/>
                  </a:lnTo>
                  <a:lnTo>
                    <a:pt x="45497" y="1188911"/>
                  </a:lnTo>
                  <a:lnTo>
                    <a:pt x="91300" y="1209332"/>
                  </a:lnTo>
                  <a:lnTo>
                    <a:pt x="137392" y="1228824"/>
                  </a:lnTo>
                  <a:lnTo>
                    <a:pt x="183762" y="1247387"/>
                  </a:lnTo>
                  <a:lnTo>
                    <a:pt x="230395" y="1265020"/>
                  </a:lnTo>
                  <a:lnTo>
                    <a:pt x="277278" y="1281725"/>
                  </a:lnTo>
                  <a:lnTo>
                    <a:pt x="324398" y="1297501"/>
                  </a:lnTo>
                  <a:lnTo>
                    <a:pt x="371741" y="1312348"/>
                  </a:lnTo>
                  <a:lnTo>
                    <a:pt x="419293" y="1326266"/>
                  </a:lnTo>
                  <a:lnTo>
                    <a:pt x="467041" y="1339255"/>
                  </a:lnTo>
                  <a:lnTo>
                    <a:pt x="514971" y="1351315"/>
                  </a:lnTo>
                  <a:lnTo>
                    <a:pt x="563070" y="1362447"/>
                  </a:lnTo>
                  <a:lnTo>
                    <a:pt x="611324" y="1372649"/>
                  </a:lnTo>
                  <a:lnTo>
                    <a:pt x="659720" y="1381922"/>
                  </a:lnTo>
                  <a:lnTo>
                    <a:pt x="708244" y="1390266"/>
                  </a:lnTo>
                  <a:lnTo>
                    <a:pt x="756883" y="1397682"/>
                  </a:lnTo>
                  <a:lnTo>
                    <a:pt x="805623" y="1404168"/>
                  </a:lnTo>
                  <a:lnTo>
                    <a:pt x="854451" y="1409726"/>
                  </a:lnTo>
                  <a:lnTo>
                    <a:pt x="903353" y="1414355"/>
                  </a:lnTo>
                  <a:lnTo>
                    <a:pt x="952315" y="1418054"/>
                  </a:lnTo>
                  <a:lnTo>
                    <a:pt x="1001325" y="1420825"/>
                  </a:lnTo>
                  <a:lnTo>
                    <a:pt x="1050368" y="1422667"/>
                  </a:lnTo>
                  <a:lnTo>
                    <a:pt x="1099431" y="1423580"/>
                  </a:lnTo>
                  <a:lnTo>
                    <a:pt x="1148500" y="1423565"/>
                  </a:lnTo>
                  <a:lnTo>
                    <a:pt x="1197562" y="1422620"/>
                  </a:lnTo>
                  <a:lnTo>
                    <a:pt x="1246604" y="1420746"/>
                  </a:lnTo>
                  <a:lnTo>
                    <a:pt x="1295612" y="1417944"/>
                  </a:lnTo>
                  <a:lnTo>
                    <a:pt x="1344572" y="1414212"/>
                  </a:lnTo>
                  <a:lnTo>
                    <a:pt x="1393470" y="1409552"/>
                  </a:lnTo>
                  <a:lnTo>
                    <a:pt x="1442294" y="1403963"/>
                  </a:lnTo>
                  <a:lnTo>
                    <a:pt x="1491030" y="1397445"/>
                  </a:lnTo>
                  <a:lnTo>
                    <a:pt x="1539664" y="1389999"/>
                  </a:lnTo>
                  <a:lnTo>
                    <a:pt x="1588183" y="1381623"/>
                  </a:lnTo>
                  <a:lnTo>
                    <a:pt x="1636573" y="1372318"/>
                  </a:lnTo>
                  <a:lnTo>
                    <a:pt x="1684820" y="1362085"/>
                  </a:lnTo>
                  <a:lnTo>
                    <a:pt x="1732912" y="1350923"/>
                  </a:lnTo>
                  <a:lnTo>
                    <a:pt x="1780834" y="1338832"/>
                  </a:lnTo>
                  <a:lnTo>
                    <a:pt x="1828573" y="1325812"/>
                  </a:lnTo>
                  <a:lnTo>
                    <a:pt x="1876115" y="1311864"/>
                  </a:lnTo>
                  <a:lnTo>
                    <a:pt x="1923448" y="1296986"/>
                  </a:lnTo>
                  <a:lnTo>
                    <a:pt x="1970557" y="1281180"/>
                  </a:lnTo>
                  <a:lnTo>
                    <a:pt x="2017429" y="1264445"/>
                  </a:lnTo>
                  <a:lnTo>
                    <a:pt x="2064051" y="1246781"/>
                  </a:lnTo>
                  <a:lnTo>
                    <a:pt x="2110408" y="1228188"/>
                  </a:lnTo>
                  <a:lnTo>
                    <a:pt x="2156488" y="1208667"/>
                  </a:lnTo>
                  <a:lnTo>
                    <a:pt x="2202276" y="1188216"/>
                  </a:lnTo>
                  <a:lnTo>
                    <a:pt x="2247760" y="1166837"/>
                  </a:lnTo>
                  <a:lnTo>
                    <a:pt x="1685442" y="0"/>
                  </a:lnTo>
                  <a:close/>
                </a:path>
              </a:pathLst>
            </a:custGeom>
            <a:solidFill>
              <a:srgbClr val="A22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65511" y="4099632"/>
              <a:ext cx="1964055" cy="2045970"/>
            </a:xfrm>
            <a:custGeom>
              <a:avLst/>
              <a:gdLst/>
              <a:ahLst/>
              <a:cxnLst/>
              <a:rect l="l" t="t" r="r" b="b"/>
              <a:pathLst>
                <a:path w="1964054" h="2045970">
                  <a:moveTo>
                    <a:pt x="1262646" y="0"/>
                  </a:moveTo>
                  <a:lnTo>
                    <a:pt x="0" y="288810"/>
                  </a:lnTo>
                  <a:lnTo>
                    <a:pt x="11679" y="337691"/>
                  </a:lnTo>
                  <a:lnTo>
                    <a:pt x="24275" y="386231"/>
                  </a:lnTo>
                  <a:lnTo>
                    <a:pt x="37779" y="434419"/>
                  </a:lnTo>
                  <a:lnTo>
                    <a:pt x="52181" y="482244"/>
                  </a:lnTo>
                  <a:lnTo>
                    <a:pt x="67474" y="529696"/>
                  </a:lnTo>
                  <a:lnTo>
                    <a:pt x="83649" y="576764"/>
                  </a:lnTo>
                  <a:lnTo>
                    <a:pt x="100698" y="623438"/>
                  </a:lnTo>
                  <a:lnTo>
                    <a:pt x="118612" y="669706"/>
                  </a:lnTo>
                  <a:lnTo>
                    <a:pt x="137383" y="715560"/>
                  </a:lnTo>
                  <a:lnTo>
                    <a:pt x="157002" y="760987"/>
                  </a:lnTo>
                  <a:lnTo>
                    <a:pt x="177461" y="805977"/>
                  </a:lnTo>
                  <a:lnTo>
                    <a:pt x="198752" y="850520"/>
                  </a:lnTo>
                  <a:lnTo>
                    <a:pt x="220865" y="894606"/>
                  </a:lnTo>
                  <a:lnTo>
                    <a:pt x="243794" y="938223"/>
                  </a:lnTo>
                  <a:lnTo>
                    <a:pt x="267528" y="981361"/>
                  </a:lnTo>
                  <a:lnTo>
                    <a:pt x="292060" y="1024009"/>
                  </a:lnTo>
                  <a:lnTo>
                    <a:pt x="317382" y="1066157"/>
                  </a:lnTo>
                  <a:lnTo>
                    <a:pt x="343484" y="1107795"/>
                  </a:lnTo>
                  <a:lnTo>
                    <a:pt x="370359" y="1148911"/>
                  </a:lnTo>
                  <a:lnTo>
                    <a:pt x="397997" y="1189496"/>
                  </a:lnTo>
                  <a:lnTo>
                    <a:pt x="426392" y="1229538"/>
                  </a:lnTo>
                  <a:lnTo>
                    <a:pt x="455533" y="1269027"/>
                  </a:lnTo>
                  <a:lnTo>
                    <a:pt x="485413" y="1307952"/>
                  </a:lnTo>
                  <a:lnTo>
                    <a:pt x="516023" y="1346303"/>
                  </a:lnTo>
                  <a:lnTo>
                    <a:pt x="547355" y="1384070"/>
                  </a:lnTo>
                  <a:lnTo>
                    <a:pt x="579400" y="1421241"/>
                  </a:lnTo>
                  <a:lnTo>
                    <a:pt x="612150" y="1457807"/>
                  </a:lnTo>
                  <a:lnTo>
                    <a:pt x="645597" y="1493755"/>
                  </a:lnTo>
                  <a:lnTo>
                    <a:pt x="679731" y="1529077"/>
                  </a:lnTo>
                  <a:lnTo>
                    <a:pt x="714546" y="1563761"/>
                  </a:lnTo>
                  <a:lnTo>
                    <a:pt x="750031" y="1597797"/>
                  </a:lnTo>
                  <a:lnTo>
                    <a:pt x="786179" y="1631175"/>
                  </a:lnTo>
                  <a:lnTo>
                    <a:pt x="822981" y="1663882"/>
                  </a:lnTo>
                  <a:lnTo>
                    <a:pt x="860429" y="1695910"/>
                  </a:lnTo>
                  <a:lnTo>
                    <a:pt x="898514" y="1727248"/>
                  </a:lnTo>
                  <a:lnTo>
                    <a:pt x="937229" y="1757884"/>
                  </a:lnTo>
                  <a:lnTo>
                    <a:pt x="976564" y="1787809"/>
                  </a:lnTo>
                  <a:lnTo>
                    <a:pt x="1016510" y="1817011"/>
                  </a:lnTo>
                  <a:lnTo>
                    <a:pt x="1057061" y="1845481"/>
                  </a:lnTo>
                  <a:lnTo>
                    <a:pt x="1098206" y="1873207"/>
                  </a:lnTo>
                  <a:lnTo>
                    <a:pt x="1139939" y="1900180"/>
                  </a:lnTo>
                  <a:lnTo>
                    <a:pt x="1182249" y="1926388"/>
                  </a:lnTo>
                  <a:lnTo>
                    <a:pt x="1225130" y="1951820"/>
                  </a:lnTo>
                  <a:lnTo>
                    <a:pt x="1268572" y="1976467"/>
                  </a:lnTo>
                  <a:lnTo>
                    <a:pt x="1312566" y="2000318"/>
                  </a:lnTo>
                  <a:lnTo>
                    <a:pt x="1357106" y="2023362"/>
                  </a:lnTo>
                  <a:lnTo>
                    <a:pt x="1402181" y="2045589"/>
                  </a:lnTo>
                  <a:lnTo>
                    <a:pt x="1963737" y="878395"/>
                  </a:lnTo>
                  <a:lnTo>
                    <a:pt x="1919852" y="856248"/>
                  </a:lnTo>
                  <a:lnTo>
                    <a:pt x="1877011" y="832553"/>
                  </a:lnTo>
                  <a:lnTo>
                    <a:pt x="1835245" y="807349"/>
                  </a:lnTo>
                  <a:lnTo>
                    <a:pt x="1794585" y="780677"/>
                  </a:lnTo>
                  <a:lnTo>
                    <a:pt x="1755064" y="752576"/>
                  </a:lnTo>
                  <a:lnTo>
                    <a:pt x="1716714" y="723086"/>
                  </a:lnTo>
                  <a:lnTo>
                    <a:pt x="1679565" y="692247"/>
                  </a:lnTo>
                  <a:lnTo>
                    <a:pt x="1643650" y="660098"/>
                  </a:lnTo>
                  <a:lnTo>
                    <a:pt x="1609000" y="626678"/>
                  </a:lnTo>
                  <a:lnTo>
                    <a:pt x="1575648" y="592029"/>
                  </a:lnTo>
                  <a:lnTo>
                    <a:pt x="1543624" y="556189"/>
                  </a:lnTo>
                  <a:lnTo>
                    <a:pt x="1512960" y="519198"/>
                  </a:lnTo>
                  <a:lnTo>
                    <a:pt x="1483689" y="481096"/>
                  </a:lnTo>
                  <a:lnTo>
                    <a:pt x="1455841" y="441922"/>
                  </a:lnTo>
                  <a:lnTo>
                    <a:pt x="1429449" y="401717"/>
                  </a:lnTo>
                  <a:lnTo>
                    <a:pt x="1404544" y="360520"/>
                  </a:lnTo>
                  <a:lnTo>
                    <a:pt x="1381158" y="318371"/>
                  </a:lnTo>
                  <a:lnTo>
                    <a:pt x="1359322" y="275309"/>
                  </a:lnTo>
                  <a:lnTo>
                    <a:pt x="1339069" y="231374"/>
                  </a:lnTo>
                  <a:lnTo>
                    <a:pt x="1320430" y="186607"/>
                  </a:lnTo>
                  <a:lnTo>
                    <a:pt x="1303436" y="141046"/>
                  </a:lnTo>
                  <a:lnTo>
                    <a:pt x="1288120" y="94731"/>
                  </a:lnTo>
                  <a:lnTo>
                    <a:pt x="1274513" y="47702"/>
                  </a:lnTo>
                  <a:lnTo>
                    <a:pt x="1262646" y="0"/>
                  </a:lnTo>
                  <a:close/>
                </a:path>
              </a:pathLst>
            </a:custGeom>
            <a:solidFill>
              <a:srgbClr val="802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0310" y="2196124"/>
              <a:ext cx="1577975" cy="2192655"/>
            </a:xfrm>
            <a:custGeom>
              <a:avLst/>
              <a:gdLst/>
              <a:ahLst/>
              <a:cxnLst/>
              <a:rect l="l" t="t" r="r" b="b"/>
              <a:pathLst>
                <a:path w="1577975" h="2192654">
                  <a:moveTo>
                    <a:pt x="564777" y="0"/>
                  </a:moveTo>
                  <a:lnTo>
                    <a:pt x="533821" y="39616"/>
                  </a:lnTo>
                  <a:lnTo>
                    <a:pt x="503705" y="79737"/>
                  </a:lnTo>
                  <a:lnTo>
                    <a:pt x="474430" y="120348"/>
                  </a:lnTo>
                  <a:lnTo>
                    <a:pt x="446000" y="161436"/>
                  </a:lnTo>
                  <a:lnTo>
                    <a:pt x="418417" y="202988"/>
                  </a:lnTo>
                  <a:lnTo>
                    <a:pt x="391685" y="244991"/>
                  </a:lnTo>
                  <a:lnTo>
                    <a:pt x="365806" y="287432"/>
                  </a:lnTo>
                  <a:lnTo>
                    <a:pt x="340784" y="330297"/>
                  </a:lnTo>
                  <a:lnTo>
                    <a:pt x="316622" y="373573"/>
                  </a:lnTo>
                  <a:lnTo>
                    <a:pt x="293322" y="417248"/>
                  </a:lnTo>
                  <a:lnTo>
                    <a:pt x="270888" y="461307"/>
                  </a:lnTo>
                  <a:lnTo>
                    <a:pt x="249323" y="505738"/>
                  </a:lnTo>
                  <a:lnTo>
                    <a:pt x="228629" y="550527"/>
                  </a:lnTo>
                  <a:lnTo>
                    <a:pt x="208810" y="595661"/>
                  </a:lnTo>
                  <a:lnTo>
                    <a:pt x="189869" y="641128"/>
                  </a:lnTo>
                  <a:lnTo>
                    <a:pt x="171809" y="686913"/>
                  </a:lnTo>
                  <a:lnTo>
                    <a:pt x="154632" y="733003"/>
                  </a:lnTo>
                  <a:lnTo>
                    <a:pt x="138342" y="779387"/>
                  </a:lnTo>
                  <a:lnTo>
                    <a:pt x="122942" y="826049"/>
                  </a:lnTo>
                  <a:lnTo>
                    <a:pt x="108434" y="872977"/>
                  </a:lnTo>
                  <a:lnTo>
                    <a:pt x="94822" y="920158"/>
                  </a:lnTo>
                  <a:lnTo>
                    <a:pt x="82109" y="967578"/>
                  </a:lnTo>
                  <a:lnTo>
                    <a:pt x="70298" y="1015225"/>
                  </a:lnTo>
                  <a:lnTo>
                    <a:pt x="59392" y="1063085"/>
                  </a:lnTo>
                  <a:lnTo>
                    <a:pt x="49393" y="1111145"/>
                  </a:lnTo>
                  <a:lnTo>
                    <a:pt x="40305" y="1159392"/>
                  </a:lnTo>
                  <a:lnTo>
                    <a:pt x="32131" y="1207812"/>
                  </a:lnTo>
                  <a:lnTo>
                    <a:pt x="24874" y="1256392"/>
                  </a:lnTo>
                  <a:lnTo>
                    <a:pt x="18537" y="1305120"/>
                  </a:lnTo>
                  <a:lnTo>
                    <a:pt x="13123" y="1353981"/>
                  </a:lnTo>
                  <a:lnTo>
                    <a:pt x="8634" y="1402963"/>
                  </a:lnTo>
                  <a:lnTo>
                    <a:pt x="5075" y="1452052"/>
                  </a:lnTo>
                  <a:lnTo>
                    <a:pt x="2447" y="1501236"/>
                  </a:lnTo>
                  <a:lnTo>
                    <a:pt x="754" y="1550501"/>
                  </a:lnTo>
                  <a:lnTo>
                    <a:pt x="0" y="1599834"/>
                  </a:lnTo>
                  <a:lnTo>
                    <a:pt x="186" y="1649221"/>
                  </a:lnTo>
                  <a:lnTo>
                    <a:pt x="1316" y="1698650"/>
                  </a:lnTo>
                  <a:lnTo>
                    <a:pt x="3393" y="1748107"/>
                  </a:lnTo>
                  <a:lnTo>
                    <a:pt x="6420" y="1797579"/>
                  </a:lnTo>
                  <a:lnTo>
                    <a:pt x="10400" y="1847053"/>
                  </a:lnTo>
                  <a:lnTo>
                    <a:pt x="15336" y="1896515"/>
                  </a:lnTo>
                  <a:lnTo>
                    <a:pt x="21231" y="1945953"/>
                  </a:lnTo>
                  <a:lnTo>
                    <a:pt x="28088" y="1995353"/>
                  </a:lnTo>
                  <a:lnTo>
                    <a:pt x="35910" y="2044702"/>
                  </a:lnTo>
                  <a:lnTo>
                    <a:pt x="44700" y="2093987"/>
                  </a:lnTo>
                  <a:lnTo>
                    <a:pt x="54461" y="2143195"/>
                  </a:lnTo>
                  <a:lnTo>
                    <a:pt x="65197" y="2192312"/>
                  </a:lnTo>
                  <a:lnTo>
                    <a:pt x="1327843" y="1903501"/>
                  </a:lnTo>
                  <a:lnTo>
                    <a:pt x="1317790" y="1855365"/>
                  </a:lnTo>
                  <a:lnTo>
                    <a:pt x="1309598" y="1807080"/>
                  </a:lnTo>
                  <a:lnTo>
                    <a:pt x="1303257" y="1758695"/>
                  </a:lnTo>
                  <a:lnTo>
                    <a:pt x="1298756" y="1710260"/>
                  </a:lnTo>
                  <a:lnTo>
                    <a:pt x="1296083" y="1661823"/>
                  </a:lnTo>
                  <a:lnTo>
                    <a:pt x="1295228" y="1613436"/>
                  </a:lnTo>
                  <a:lnTo>
                    <a:pt x="1296177" y="1565147"/>
                  </a:lnTo>
                  <a:lnTo>
                    <a:pt x="1298922" y="1517006"/>
                  </a:lnTo>
                  <a:lnTo>
                    <a:pt x="1303449" y="1469062"/>
                  </a:lnTo>
                  <a:lnTo>
                    <a:pt x="1309748" y="1421366"/>
                  </a:lnTo>
                  <a:lnTo>
                    <a:pt x="1317808" y="1373966"/>
                  </a:lnTo>
                  <a:lnTo>
                    <a:pt x="1327616" y="1326913"/>
                  </a:lnTo>
                  <a:lnTo>
                    <a:pt x="1339163" y="1280256"/>
                  </a:lnTo>
                  <a:lnTo>
                    <a:pt x="1352436" y="1234044"/>
                  </a:lnTo>
                  <a:lnTo>
                    <a:pt x="1367424" y="1188328"/>
                  </a:lnTo>
                  <a:lnTo>
                    <a:pt x="1384117" y="1143157"/>
                  </a:lnTo>
                  <a:lnTo>
                    <a:pt x="1402501" y="1098580"/>
                  </a:lnTo>
                  <a:lnTo>
                    <a:pt x="1422568" y="1054647"/>
                  </a:lnTo>
                  <a:lnTo>
                    <a:pt x="1444304" y="1011407"/>
                  </a:lnTo>
                  <a:lnTo>
                    <a:pt x="1467699" y="968911"/>
                  </a:lnTo>
                  <a:lnTo>
                    <a:pt x="1492741" y="927208"/>
                  </a:lnTo>
                  <a:lnTo>
                    <a:pt x="1519420" y="886347"/>
                  </a:lnTo>
                  <a:lnTo>
                    <a:pt x="1547723" y="846378"/>
                  </a:lnTo>
                  <a:lnTo>
                    <a:pt x="1577640" y="807351"/>
                  </a:lnTo>
                  <a:lnTo>
                    <a:pt x="564777" y="0"/>
                  </a:lnTo>
                  <a:close/>
                </a:path>
              </a:pathLst>
            </a:custGeom>
            <a:solidFill>
              <a:srgbClr val="5C6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65090" y="1220302"/>
              <a:ext cx="2026285" cy="1783714"/>
            </a:xfrm>
            <a:custGeom>
              <a:avLst/>
              <a:gdLst/>
              <a:ahLst/>
              <a:cxnLst/>
              <a:rect l="l" t="t" r="r" b="b"/>
              <a:pathLst>
                <a:path w="2026285" h="1783714">
                  <a:moveTo>
                    <a:pt x="2025726" y="0"/>
                  </a:moveTo>
                  <a:lnTo>
                    <a:pt x="1975452" y="486"/>
                  </a:lnTo>
                  <a:lnTo>
                    <a:pt x="1925307" y="1943"/>
                  </a:lnTo>
                  <a:lnTo>
                    <a:pt x="1875303" y="4363"/>
                  </a:lnTo>
                  <a:lnTo>
                    <a:pt x="1825452" y="7742"/>
                  </a:lnTo>
                  <a:lnTo>
                    <a:pt x="1775767" y="12072"/>
                  </a:lnTo>
                  <a:lnTo>
                    <a:pt x="1726259" y="17349"/>
                  </a:lnTo>
                  <a:lnTo>
                    <a:pt x="1676942" y="23566"/>
                  </a:lnTo>
                  <a:lnTo>
                    <a:pt x="1627826" y="30718"/>
                  </a:lnTo>
                  <a:lnTo>
                    <a:pt x="1578924" y="38798"/>
                  </a:lnTo>
                  <a:lnTo>
                    <a:pt x="1530249" y="47801"/>
                  </a:lnTo>
                  <a:lnTo>
                    <a:pt x="1481813" y="57721"/>
                  </a:lnTo>
                  <a:lnTo>
                    <a:pt x="1433628" y="68551"/>
                  </a:lnTo>
                  <a:lnTo>
                    <a:pt x="1385705" y="80287"/>
                  </a:lnTo>
                  <a:lnTo>
                    <a:pt x="1338058" y="92922"/>
                  </a:lnTo>
                  <a:lnTo>
                    <a:pt x="1290698" y="106450"/>
                  </a:lnTo>
                  <a:lnTo>
                    <a:pt x="1243638" y="120866"/>
                  </a:lnTo>
                  <a:lnTo>
                    <a:pt x="1196890" y="136163"/>
                  </a:lnTo>
                  <a:lnTo>
                    <a:pt x="1150466" y="152336"/>
                  </a:lnTo>
                  <a:lnTo>
                    <a:pt x="1104379" y="169378"/>
                  </a:lnTo>
                  <a:lnTo>
                    <a:pt x="1058639" y="187285"/>
                  </a:lnTo>
                  <a:lnTo>
                    <a:pt x="1013261" y="206049"/>
                  </a:lnTo>
                  <a:lnTo>
                    <a:pt x="968255" y="225666"/>
                  </a:lnTo>
                  <a:lnTo>
                    <a:pt x="923635" y="246129"/>
                  </a:lnTo>
                  <a:lnTo>
                    <a:pt x="879411" y="267432"/>
                  </a:lnTo>
                  <a:lnTo>
                    <a:pt x="835598" y="289570"/>
                  </a:lnTo>
                  <a:lnTo>
                    <a:pt x="792205" y="312537"/>
                  </a:lnTo>
                  <a:lnTo>
                    <a:pt x="749247" y="336326"/>
                  </a:lnTo>
                  <a:lnTo>
                    <a:pt x="706735" y="360932"/>
                  </a:lnTo>
                  <a:lnTo>
                    <a:pt x="664682" y="386349"/>
                  </a:lnTo>
                  <a:lnTo>
                    <a:pt x="623098" y="412571"/>
                  </a:lnTo>
                  <a:lnTo>
                    <a:pt x="581998" y="439592"/>
                  </a:lnTo>
                  <a:lnTo>
                    <a:pt x="541393" y="467407"/>
                  </a:lnTo>
                  <a:lnTo>
                    <a:pt x="501294" y="496009"/>
                  </a:lnTo>
                  <a:lnTo>
                    <a:pt x="461715" y="525393"/>
                  </a:lnTo>
                  <a:lnTo>
                    <a:pt x="422668" y="555552"/>
                  </a:lnTo>
                  <a:lnTo>
                    <a:pt x="384164" y="586482"/>
                  </a:lnTo>
                  <a:lnTo>
                    <a:pt x="346216" y="618175"/>
                  </a:lnTo>
                  <a:lnTo>
                    <a:pt x="308836" y="650626"/>
                  </a:lnTo>
                  <a:lnTo>
                    <a:pt x="272037" y="683829"/>
                  </a:lnTo>
                  <a:lnTo>
                    <a:pt x="235830" y="717779"/>
                  </a:lnTo>
                  <a:lnTo>
                    <a:pt x="200228" y="752469"/>
                  </a:lnTo>
                  <a:lnTo>
                    <a:pt x="165243" y="787894"/>
                  </a:lnTo>
                  <a:lnTo>
                    <a:pt x="130887" y="824047"/>
                  </a:lnTo>
                  <a:lnTo>
                    <a:pt x="97173" y="860923"/>
                  </a:lnTo>
                  <a:lnTo>
                    <a:pt x="64112" y="898516"/>
                  </a:lnTo>
                  <a:lnTo>
                    <a:pt x="31717" y="936820"/>
                  </a:lnTo>
                  <a:lnTo>
                    <a:pt x="0" y="975829"/>
                  </a:lnTo>
                  <a:lnTo>
                    <a:pt x="1012863" y="1783181"/>
                  </a:lnTo>
                  <a:lnTo>
                    <a:pt x="1044236" y="1745314"/>
                  </a:lnTo>
                  <a:lnTo>
                    <a:pt x="1076888" y="1708810"/>
                  </a:lnTo>
                  <a:lnTo>
                    <a:pt x="1110772" y="1673691"/>
                  </a:lnTo>
                  <a:lnTo>
                    <a:pt x="1145841" y="1639980"/>
                  </a:lnTo>
                  <a:lnTo>
                    <a:pt x="1182051" y="1607697"/>
                  </a:lnTo>
                  <a:lnTo>
                    <a:pt x="1219355" y="1576866"/>
                  </a:lnTo>
                  <a:lnTo>
                    <a:pt x="1257708" y="1547509"/>
                  </a:lnTo>
                  <a:lnTo>
                    <a:pt x="1297064" y="1519647"/>
                  </a:lnTo>
                  <a:lnTo>
                    <a:pt x="1337376" y="1493303"/>
                  </a:lnTo>
                  <a:lnTo>
                    <a:pt x="1378600" y="1468498"/>
                  </a:lnTo>
                  <a:lnTo>
                    <a:pt x="1420689" y="1445255"/>
                  </a:lnTo>
                  <a:lnTo>
                    <a:pt x="1463597" y="1423596"/>
                  </a:lnTo>
                  <a:lnTo>
                    <a:pt x="1507278" y="1403543"/>
                  </a:lnTo>
                  <a:lnTo>
                    <a:pt x="1551688" y="1385118"/>
                  </a:lnTo>
                  <a:lnTo>
                    <a:pt x="1596779" y="1368343"/>
                  </a:lnTo>
                  <a:lnTo>
                    <a:pt x="1642507" y="1353240"/>
                  </a:lnTo>
                  <a:lnTo>
                    <a:pt x="1688825" y="1339831"/>
                  </a:lnTo>
                  <a:lnTo>
                    <a:pt x="1735687" y="1328139"/>
                  </a:lnTo>
                  <a:lnTo>
                    <a:pt x="1783048" y="1318184"/>
                  </a:lnTo>
                  <a:lnTo>
                    <a:pt x="1830861" y="1309990"/>
                  </a:lnTo>
                  <a:lnTo>
                    <a:pt x="1879081" y="1303579"/>
                  </a:lnTo>
                  <a:lnTo>
                    <a:pt x="1927663" y="1298972"/>
                  </a:lnTo>
                  <a:lnTo>
                    <a:pt x="1976560" y="1296191"/>
                  </a:lnTo>
                  <a:lnTo>
                    <a:pt x="2025726" y="1295260"/>
                  </a:lnTo>
                  <a:lnTo>
                    <a:pt x="2025726" y="0"/>
                  </a:lnTo>
                  <a:close/>
                </a:path>
              </a:pathLst>
            </a:custGeom>
            <a:solidFill>
              <a:srgbClr val="00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95834" y="1650281"/>
            <a:ext cx="15557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195" marR="15621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FDFFFD"/>
                </a:solidFill>
                <a:latin typeface="Calibri"/>
                <a:cs typeface="Calibri"/>
              </a:rPr>
              <a:t>Pension </a:t>
            </a:r>
            <a:r>
              <a:rPr sz="1600" spc="65" dirty="0">
                <a:solidFill>
                  <a:srgbClr val="FDFFFD"/>
                </a:solidFill>
                <a:latin typeface="Calibri"/>
                <a:cs typeface="Calibri"/>
              </a:rPr>
              <a:t>and/or</a:t>
            </a: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FDFFFD"/>
                </a:solidFill>
                <a:latin typeface="Calibri"/>
                <a:cs typeface="Calibri"/>
              </a:rPr>
              <a:t>Social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60" dirty="0">
                <a:solidFill>
                  <a:srgbClr val="FDFFFD"/>
                </a:solidFill>
                <a:latin typeface="Calibri"/>
                <a:cs typeface="Calibri"/>
              </a:rPr>
              <a:t>Security</a:t>
            </a:r>
            <a:r>
              <a:rPr sz="1600" spc="8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benefits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42097" y="6505381"/>
            <a:ext cx="155575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65" dirty="0">
                <a:solidFill>
                  <a:srgbClr val="1E3764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61468" y="1923915"/>
            <a:ext cx="889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FDFFFD"/>
                </a:solidFill>
                <a:latin typeface="Calibri"/>
                <a:cs typeface="Calibri"/>
              </a:rPr>
              <a:t>Annuities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5793" y="3236954"/>
            <a:ext cx="4324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5" dirty="0">
                <a:solidFill>
                  <a:srgbClr val="FDFFFD"/>
                </a:solidFill>
                <a:latin typeface="Calibri"/>
                <a:cs typeface="Calibri"/>
              </a:rPr>
              <a:t>IRAs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46624" y="4812479"/>
            <a:ext cx="10210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75" dirty="0">
                <a:solidFill>
                  <a:srgbClr val="FDFFFD"/>
                </a:solidFill>
                <a:latin typeface="Calibri"/>
                <a:cs typeface="Calibri"/>
              </a:rPr>
              <a:t>Workplace </a:t>
            </a:r>
            <a:r>
              <a:rPr sz="1600" spc="-10" dirty="0">
                <a:solidFill>
                  <a:srgbClr val="FDFFFD"/>
                </a:solidFill>
                <a:latin typeface="Calibri"/>
                <a:cs typeface="Calibri"/>
              </a:rPr>
              <a:t>retirement </a:t>
            </a:r>
            <a:r>
              <a:rPr sz="1600" spc="45" dirty="0">
                <a:solidFill>
                  <a:srgbClr val="FDFFFD"/>
                </a:solidFill>
                <a:latin typeface="Calibri"/>
                <a:cs typeface="Calibri"/>
              </a:rPr>
              <a:t>plan(s)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2077" y="4399190"/>
            <a:ext cx="11804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7150" algn="ctr">
              <a:lnSpc>
                <a:spcPct val="100000"/>
              </a:lnSpc>
              <a:spcBef>
                <a:spcPts val="95"/>
              </a:spcBef>
            </a:pPr>
            <a:r>
              <a:rPr sz="1600" spc="45" dirty="0">
                <a:solidFill>
                  <a:srgbClr val="FDFFFD"/>
                </a:solidFill>
                <a:latin typeface="Calibri"/>
                <a:cs typeface="Calibri"/>
              </a:rPr>
              <a:t>Personal investments, </a:t>
            </a:r>
            <a:r>
              <a:rPr sz="1600" spc="-10" dirty="0">
                <a:solidFill>
                  <a:srgbClr val="FDFFFD"/>
                </a:solidFill>
                <a:latin typeface="Calibri"/>
                <a:cs typeface="Calibri"/>
              </a:rPr>
              <a:t>rental </a:t>
            </a:r>
            <a:r>
              <a:rPr sz="1600" spc="85" dirty="0">
                <a:solidFill>
                  <a:srgbClr val="FDFFFD"/>
                </a:solidFill>
                <a:latin typeface="Calibri"/>
                <a:cs typeface="Calibri"/>
              </a:rPr>
              <a:t>income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1144" y="3160539"/>
            <a:ext cx="9874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FDFFFD"/>
                </a:solidFill>
                <a:latin typeface="Calibri"/>
                <a:cs typeface="Calibri"/>
              </a:rPr>
              <a:t>Insurance </a:t>
            </a:r>
            <a:r>
              <a:rPr sz="1600" spc="85" dirty="0">
                <a:solidFill>
                  <a:srgbClr val="FDFFFD"/>
                </a:solidFill>
                <a:latin typeface="Calibri"/>
                <a:cs typeface="Calibri"/>
              </a:rPr>
              <a:t>cash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FDFFFD"/>
                </a:solidFill>
                <a:latin typeface="Calibri"/>
                <a:cs typeface="Calibri"/>
              </a:rPr>
              <a:t>value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4821" y="5476497"/>
            <a:ext cx="8464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D"/>
                </a:solidFill>
                <a:latin typeface="Calibri"/>
                <a:cs typeface="Calibri"/>
              </a:rPr>
              <a:t>Part-</a:t>
            </a:r>
            <a:r>
              <a:rPr sz="1600" spc="30" dirty="0">
                <a:solidFill>
                  <a:srgbClr val="FDFFFD"/>
                </a:solidFill>
                <a:latin typeface="Calibri"/>
                <a:cs typeface="Calibri"/>
              </a:rPr>
              <a:t>time </a:t>
            </a:r>
            <a:r>
              <a:rPr sz="1600" spc="40" dirty="0">
                <a:solidFill>
                  <a:srgbClr val="FDFFFD"/>
                </a:solidFill>
                <a:latin typeface="Calibri"/>
                <a:cs typeface="Calibri"/>
              </a:rPr>
              <a:t>work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3094" y="2256504"/>
            <a:ext cx="2394585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pc="270" dirty="0">
                <a:solidFill>
                  <a:srgbClr val="FDFFFD"/>
                </a:solidFill>
              </a:rPr>
              <a:t>We</a:t>
            </a:r>
            <a:r>
              <a:rPr spc="65" dirty="0">
                <a:solidFill>
                  <a:srgbClr val="FDFFFD"/>
                </a:solidFill>
              </a:rPr>
              <a:t> </a:t>
            </a:r>
            <a:r>
              <a:rPr spc="290" dirty="0">
                <a:solidFill>
                  <a:srgbClr val="FDFFFD"/>
                </a:solidFill>
              </a:rPr>
              <a:t>Help </a:t>
            </a:r>
            <a:r>
              <a:rPr spc="204" dirty="0">
                <a:solidFill>
                  <a:srgbClr val="FDFFFD"/>
                </a:solidFill>
              </a:rPr>
              <a:t>Your</a:t>
            </a:r>
            <a:r>
              <a:rPr spc="45" dirty="0">
                <a:solidFill>
                  <a:srgbClr val="FDFFFD"/>
                </a:solidFill>
              </a:rPr>
              <a:t> </a:t>
            </a:r>
            <a:r>
              <a:rPr spc="265" dirty="0">
                <a:solidFill>
                  <a:srgbClr val="FDFFFD"/>
                </a:solidFill>
              </a:rPr>
              <a:t>Money </a:t>
            </a:r>
            <a:r>
              <a:rPr spc="310" dirty="0">
                <a:solidFill>
                  <a:srgbClr val="FDFFFD"/>
                </a:solidFill>
              </a:rPr>
              <a:t>Help</a:t>
            </a:r>
            <a:r>
              <a:rPr dirty="0">
                <a:solidFill>
                  <a:srgbClr val="FDFFFD"/>
                </a:solidFill>
              </a:rPr>
              <a:t> </a:t>
            </a:r>
            <a:r>
              <a:rPr spc="204" dirty="0">
                <a:solidFill>
                  <a:srgbClr val="FDFFFD"/>
                </a:solidFill>
              </a:rPr>
              <a:t>You </a:t>
            </a:r>
            <a:r>
              <a:rPr spc="175" dirty="0">
                <a:solidFill>
                  <a:srgbClr val="FDFFFD"/>
                </a:solidFill>
              </a:rPr>
              <a:t>Retire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42097" y="6505381"/>
            <a:ext cx="155575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65" dirty="0">
                <a:solidFill>
                  <a:srgbClr val="1E3764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22647" y="1981200"/>
            <a:ext cx="4297680" cy="4297680"/>
            <a:chOff x="4422647" y="1981200"/>
            <a:chExt cx="4297680" cy="4297680"/>
          </a:xfrm>
        </p:grpSpPr>
        <p:sp>
          <p:nvSpPr>
            <p:cNvPr id="7" name="object 7"/>
            <p:cNvSpPr/>
            <p:nvPr/>
          </p:nvSpPr>
          <p:spPr>
            <a:xfrm>
              <a:off x="4422647" y="1981200"/>
              <a:ext cx="4297680" cy="4297680"/>
            </a:xfrm>
            <a:custGeom>
              <a:avLst/>
              <a:gdLst/>
              <a:ahLst/>
              <a:cxnLst/>
              <a:rect l="l" t="t" r="r" b="b"/>
              <a:pathLst>
                <a:path w="4297680" h="4297680">
                  <a:moveTo>
                    <a:pt x="4297680" y="0"/>
                  </a:moveTo>
                  <a:lnTo>
                    <a:pt x="0" y="0"/>
                  </a:lnTo>
                  <a:lnTo>
                    <a:pt x="0" y="4297680"/>
                  </a:lnTo>
                  <a:lnTo>
                    <a:pt x="4297680" y="4297680"/>
                  </a:lnTo>
                  <a:lnTo>
                    <a:pt x="4297680" y="0"/>
                  </a:lnTo>
                  <a:close/>
                </a:path>
              </a:pathLst>
            </a:custGeom>
            <a:solidFill>
              <a:srgbClr val="F4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5351" y="5870447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60" h="137160">
                  <a:moveTo>
                    <a:pt x="13716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137160" y="137159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8399" y="535228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60" h="137160">
                  <a:moveTo>
                    <a:pt x="13716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137160" y="137159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64075" y="2232798"/>
            <a:ext cx="2200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005A8D"/>
                </a:solidFill>
                <a:latin typeface="Calibri"/>
                <a:cs typeface="Calibri"/>
              </a:rPr>
              <a:t>457(b)</a:t>
            </a:r>
            <a:r>
              <a:rPr sz="1600" b="1" spc="7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600" b="1" spc="114" dirty="0">
                <a:solidFill>
                  <a:srgbClr val="005A8D"/>
                </a:solidFill>
                <a:latin typeface="Calibri"/>
                <a:cs typeface="Calibri"/>
              </a:rPr>
              <a:t>Plan</a:t>
            </a:r>
            <a:r>
              <a:rPr sz="16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600" b="1" spc="135" dirty="0">
                <a:solidFill>
                  <a:srgbClr val="005A8D"/>
                </a:solidFill>
                <a:latin typeface="Calibri"/>
                <a:cs typeface="Calibri"/>
              </a:rPr>
              <a:t>Employee </a:t>
            </a:r>
            <a:r>
              <a:rPr sz="1600" b="1" spc="110" dirty="0">
                <a:solidFill>
                  <a:srgbClr val="005A8D"/>
                </a:solidFill>
                <a:latin typeface="Calibri"/>
                <a:cs typeface="Calibri"/>
              </a:rPr>
              <a:t>Contribution</a:t>
            </a:r>
            <a:r>
              <a:rPr sz="1600" b="1" spc="9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600" b="1" spc="90" dirty="0">
                <a:solidFill>
                  <a:srgbClr val="005A8D"/>
                </a:solidFill>
                <a:latin typeface="Calibri"/>
                <a:cs typeface="Calibri"/>
              </a:rPr>
              <a:t>Limits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779" y="2055953"/>
            <a:ext cx="23806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95"/>
              </a:spcBef>
              <a:buClr>
                <a:srgbClr val="005A8D"/>
              </a:buClr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600" spc="80" dirty="0">
                <a:latin typeface="Calibri"/>
                <a:cs typeface="Calibri"/>
              </a:rPr>
              <a:t>Defer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120" dirty="0">
                <a:latin typeface="Calibri"/>
                <a:cs typeface="Calibri"/>
              </a:rPr>
              <a:t>up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$20,500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25" dirty="0">
                <a:latin typeface="Calibri"/>
                <a:cs typeface="Calibri"/>
              </a:rPr>
              <a:t>of </a:t>
            </a:r>
            <a:r>
              <a:rPr sz="1600" spc="85" dirty="0">
                <a:latin typeface="Calibri"/>
                <a:cs typeface="Calibri"/>
              </a:rPr>
              <a:t>compensation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(2022)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779" y="2746325"/>
            <a:ext cx="31394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95"/>
              </a:spcBef>
              <a:buClr>
                <a:srgbClr val="005A8D"/>
              </a:buClr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600" spc="70" dirty="0">
                <a:latin typeface="Calibri"/>
                <a:cs typeface="Calibri"/>
              </a:rPr>
              <a:t>Individuals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age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50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or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older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can </a:t>
            </a:r>
            <a:r>
              <a:rPr sz="1600" spc="90" dirty="0">
                <a:latin typeface="Calibri"/>
                <a:cs typeface="Calibri"/>
              </a:rPr>
              <a:t>make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additional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catch-</a:t>
            </a:r>
            <a:r>
              <a:rPr sz="1600" spc="95" dirty="0">
                <a:latin typeface="Calibri"/>
                <a:cs typeface="Calibri"/>
              </a:rPr>
              <a:t>up </a:t>
            </a:r>
            <a:r>
              <a:rPr sz="1600" spc="60" dirty="0">
                <a:latin typeface="Calibri"/>
                <a:cs typeface="Calibri"/>
              </a:rPr>
              <a:t>contributions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of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$6,500</a:t>
            </a:r>
            <a:r>
              <a:rPr sz="1600" spc="55" dirty="0">
                <a:latin typeface="Calibri"/>
                <a:cs typeface="Calibri"/>
              </a:rPr>
              <a:t> (2022)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779" y="3682060"/>
            <a:ext cx="25609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95"/>
              </a:spcBef>
              <a:buClr>
                <a:srgbClr val="005A8D"/>
              </a:buClr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600" spc="95" dirty="0">
                <a:latin typeface="Calibri"/>
                <a:cs typeface="Calibri"/>
              </a:rPr>
              <a:t>Funds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95" dirty="0">
                <a:latin typeface="Calibri"/>
                <a:cs typeface="Calibri"/>
              </a:rPr>
              <a:t>grow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tax-</a:t>
            </a:r>
            <a:r>
              <a:rPr sz="1600" spc="65" dirty="0">
                <a:latin typeface="Calibri"/>
                <a:cs typeface="Calibri"/>
              </a:rPr>
              <a:t>deferred </a:t>
            </a:r>
            <a:r>
              <a:rPr sz="1600" dirty="0">
                <a:latin typeface="Calibri"/>
                <a:cs typeface="Calibri"/>
              </a:rPr>
              <a:t>until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withdrawn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779" y="4372432"/>
            <a:ext cx="3189605" cy="193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875" marR="161925" indent="-257810">
              <a:lnSpc>
                <a:spcPct val="100000"/>
              </a:lnSpc>
              <a:spcBef>
                <a:spcPts val="95"/>
              </a:spcBef>
              <a:buClr>
                <a:srgbClr val="005A8D"/>
              </a:buClr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600" spc="75" dirty="0">
                <a:latin typeface="Calibri"/>
                <a:cs typeface="Calibri"/>
              </a:rPr>
              <a:t>Limited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investment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options </a:t>
            </a:r>
            <a:r>
              <a:rPr sz="1600" spc="55" dirty="0">
                <a:latin typeface="Calibri"/>
                <a:cs typeface="Calibri"/>
              </a:rPr>
              <a:t>offered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05" dirty="0">
                <a:latin typeface="Calibri"/>
                <a:cs typeface="Calibri"/>
              </a:rPr>
              <a:t>by</a:t>
            </a:r>
            <a:r>
              <a:rPr sz="1600" spc="65" dirty="0">
                <a:latin typeface="Calibri"/>
                <a:cs typeface="Calibri"/>
              </a:rPr>
              <a:t> plan</a:t>
            </a:r>
            <a:endParaRPr sz="1600">
              <a:latin typeface="Calibri"/>
              <a:cs typeface="Calibri"/>
            </a:endParaRPr>
          </a:p>
          <a:p>
            <a:pPr marL="269875" marR="5080" indent="-257810">
              <a:lnSpc>
                <a:spcPct val="100000"/>
              </a:lnSpc>
              <a:spcBef>
                <a:spcPts val="1595"/>
              </a:spcBef>
              <a:buClr>
                <a:srgbClr val="005A8D"/>
              </a:buClr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600" spc="60" dirty="0">
                <a:latin typeface="Calibri"/>
                <a:cs typeface="Calibri"/>
              </a:rPr>
              <a:t>Distributions</a:t>
            </a:r>
            <a:r>
              <a:rPr sz="1600" spc="120" dirty="0">
                <a:latin typeface="Calibri"/>
                <a:cs typeface="Calibri"/>
              </a:rPr>
              <a:t> made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prior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14" dirty="0">
                <a:latin typeface="Calibri"/>
                <a:cs typeface="Calibri"/>
              </a:rPr>
              <a:t>age </a:t>
            </a:r>
            <a:r>
              <a:rPr sz="1600" spc="155" dirty="0">
                <a:latin typeface="Calibri"/>
                <a:cs typeface="Calibri"/>
              </a:rPr>
              <a:t>59½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105" dirty="0">
                <a:latin typeface="Calibri"/>
                <a:cs typeface="Calibri"/>
              </a:rPr>
              <a:t>(age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55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or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50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in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some </a:t>
            </a:r>
            <a:r>
              <a:rPr sz="1600" spc="65" dirty="0">
                <a:latin typeface="Calibri"/>
                <a:cs typeface="Calibri"/>
              </a:rPr>
              <a:t>circumstances)</a:t>
            </a:r>
            <a:r>
              <a:rPr sz="1600" spc="55" dirty="0">
                <a:latin typeface="Calibri"/>
                <a:cs typeface="Calibri"/>
              </a:rPr>
              <a:t> are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subject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spc="55" dirty="0">
                <a:latin typeface="Calibri"/>
                <a:cs typeface="Calibri"/>
              </a:rPr>
              <a:t>taxes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but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not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subject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30" dirty="0">
                <a:latin typeface="Calibri"/>
                <a:cs typeface="Calibri"/>
              </a:rPr>
              <a:t>a </a:t>
            </a:r>
            <a:r>
              <a:rPr sz="1600" spc="65" dirty="0">
                <a:latin typeface="Calibri"/>
                <a:cs typeface="Calibri"/>
              </a:rPr>
              <a:t>premature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distribution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penalty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Tax-</a:t>
            </a:r>
            <a:r>
              <a:rPr spc="295" dirty="0"/>
              <a:t>Advantaged</a:t>
            </a:r>
            <a:r>
              <a:rPr spc="110" dirty="0"/>
              <a:t> </a:t>
            </a:r>
            <a:r>
              <a:rPr spc="295" dirty="0"/>
              <a:t>Savings</a:t>
            </a:r>
            <a:r>
              <a:rPr spc="35" dirty="0"/>
              <a:t> </a:t>
            </a:r>
            <a:r>
              <a:rPr spc="210" dirty="0"/>
              <a:t>Vehicles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8779" y="1346707"/>
            <a:ext cx="4187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0" dirty="0">
                <a:solidFill>
                  <a:srgbClr val="1E3764"/>
                </a:solidFill>
                <a:latin typeface="Calibri"/>
                <a:cs typeface="Calibri"/>
              </a:rPr>
              <a:t>457(b)</a:t>
            </a:r>
            <a:r>
              <a:rPr sz="2000" spc="6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1E3764"/>
                </a:solidFill>
                <a:latin typeface="Calibri"/>
                <a:cs typeface="Calibri"/>
              </a:rPr>
              <a:t>Plans</a:t>
            </a:r>
            <a:r>
              <a:rPr sz="2000" spc="4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-620" dirty="0">
                <a:solidFill>
                  <a:srgbClr val="1E3764"/>
                </a:solidFill>
                <a:latin typeface="Calibri"/>
                <a:cs typeface="Calibri"/>
              </a:rPr>
              <a:t>—</a:t>
            </a:r>
            <a:r>
              <a:rPr sz="2000" spc="6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3764"/>
                </a:solidFill>
                <a:latin typeface="Calibri"/>
                <a:cs typeface="Calibri"/>
              </a:rPr>
              <a:t>Pre-</a:t>
            </a:r>
            <a:r>
              <a:rPr sz="2000" spc="55" dirty="0">
                <a:solidFill>
                  <a:srgbClr val="1E3764"/>
                </a:solidFill>
                <a:latin typeface="Calibri"/>
                <a:cs typeface="Calibri"/>
              </a:rPr>
              <a:t>Tax</a:t>
            </a:r>
            <a:r>
              <a:rPr sz="2000" spc="4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1E3764"/>
                </a:solidFill>
                <a:latin typeface="Calibri"/>
                <a:cs typeface="Calibri"/>
              </a:rPr>
              <a:t>Contributions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36565" y="3009773"/>
            <a:ext cx="3531870" cy="2011045"/>
            <a:chOff x="5036565" y="3009773"/>
            <a:chExt cx="3531870" cy="2011045"/>
          </a:xfrm>
        </p:grpSpPr>
        <p:sp>
          <p:nvSpPr>
            <p:cNvPr id="18" name="object 18"/>
            <p:cNvSpPr/>
            <p:nvPr/>
          </p:nvSpPr>
          <p:spPr>
            <a:xfrm>
              <a:off x="5042915" y="3012948"/>
              <a:ext cx="3522345" cy="1602105"/>
            </a:xfrm>
            <a:custGeom>
              <a:avLst/>
              <a:gdLst/>
              <a:ahLst/>
              <a:cxnLst/>
              <a:rect l="l" t="t" r="r" b="b"/>
              <a:pathLst>
                <a:path w="3522345" h="1602104">
                  <a:moveTo>
                    <a:pt x="6096" y="0"/>
                  </a:moveTo>
                  <a:lnTo>
                    <a:pt x="140208" y="0"/>
                  </a:lnTo>
                </a:path>
                <a:path w="3522345" h="1602104">
                  <a:moveTo>
                    <a:pt x="1146048" y="0"/>
                  </a:moveTo>
                  <a:lnTo>
                    <a:pt x="1290828" y="0"/>
                  </a:lnTo>
                </a:path>
                <a:path w="3522345" h="1602104">
                  <a:moveTo>
                    <a:pt x="2293620" y="0"/>
                  </a:moveTo>
                  <a:lnTo>
                    <a:pt x="2412491" y="0"/>
                  </a:lnTo>
                </a:path>
                <a:path w="3522345" h="1602104">
                  <a:moveTo>
                    <a:pt x="3416808" y="0"/>
                  </a:moveTo>
                  <a:lnTo>
                    <a:pt x="3521875" y="0"/>
                  </a:lnTo>
                </a:path>
                <a:path w="3522345" h="1602104">
                  <a:moveTo>
                    <a:pt x="6096" y="399288"/>
                  </a:moveTo>
                  <a:lnTo>
                    <a:pt x="140208" y="399288"/>
                  </a:lnTo>
                </a:path>
                <a:path w="3522345" h="1602104">
                  <a:moveTo>
                    <a:pt x="1146048" y="399288"/>
                  </a:moveTo>
                  <a:lnTo>
                    <a:pt x="1290828" y="399288"/>
                  </a:lnTo>
                </a:path>
                <a:path w="3522345" h="1602104">
                  <a:moveTo>
                    <a:pt x="2293620" y="399288"/>
                  </a:moveTo>
                  <a:lnTo>
                    <a:pt x="2412491" y="399288"/>
                  </a:lnTo>
                </a:path>
                <a:path w="3522345" h="1602104">
                  <a:moveTo>
                    <a:pt x="3416808" y="399288"/>
                  </a:moveTo>
                  <a:lnTo>
                    <a:pt x="3521875" y="399288"/>
                  </a:lnTo>
                </a:path>
                <a:path w="3522345" h="1602104">
                  <a:moveTo>
                    <a:pt x="6096" y="800100"/>
                  </a:moveTo>
                  <a:lnTo>
                    <a:pt x="140208" y="800100"/>
                  </a:lnTo>
                </a:path>
                <a:path w="3522345" h="1602104">
                  <a:moveTo>
                    <a:pt x="1146048" y="800100"/>
                  </a:moveTo>
                  <a:lnTo>
                    <a:pt x="1290828" y="800100"/>
                  </a:lnTo>
                </a:path>
                <a:path w="3522345" h="1602104">
                  <a:moveTo>
                    <a:pt x="2293620" y="800100"/>
                  </a:moveTo>
                  <a:lnTo>
                    <a:pt x="2412491" y="800100"/>
                  </a:lnTo>
                </a:path>
                <a:path w="3522345" h="1602104">
                  <a:moveTo>
                    <a:pt x="3416808" y="800100"/>
                  </a:moveTo>
                  <a:lnTo>
                    <a:pt x="3521875" y="800100"/>
                  </a:lnTo>
                </a:path>
                <a:path w="3522345" h="1602104">
                  <a:moveTo>
                    <a:pt x="0" y="1200912"/>
                  </a:moveTo>
                  <a:lnTo>
                    <a:pt x="140208" y="1200912"/>
                  </a:lnTo>
                </a:path>
                <a:path w="3522345" h="1602104">
                  <a:moveTo>
                    <a:pt x="1146048" y="1200912"/>
                  </a:moveTo>
                  <a:lnTo>
                    <a:pt x="1290828" y="1200912"/>
                  </a:lnTo>
                </a:path>
                <a:path w="3522345" h="1602104">
                  <a:moveTo>
                    <a:pt x="2293620" y="1200912"/>
                  </a:moveTo>
                  <a:lnTo>
                    <a:pt x="2412491" y="1200912"/>
                  </a:lnTo>
                </a:path>
                <a:path w="3522345" h="1602104">
                  <a:moveTo>
                    <a:pt x="3416808" y="1200912"/>
                  </a:moveTo>
                  <a:lnTo>
                    <a:pt x="3515779" y="1200912"/>
                  </a:lnTo>
                </a:path>
                <a:path w="3522345" h="1602104">
                  <a:moveTo>
                    <a:pt x="0" y="1601724"/>
                  </a:moveTo>
                  <a:lnTo>
                    <a:pt x="140208" y="1601724"/>
                  </a:lnTo>
                </a:path>
                <a:path w="3522345" h="1602104">
                  <a:moveTo>
                    <a:pt x="1146048" y="1601724"/>
                  </a:moveTo>
                  <a:lnTo>
                    <a:pt x="1290828" y="1601724"/>
                  </a:lnTo>
                </a:path>
                <a:path w="3522345" h="1602104">
                  <a:moveTo>
                    <a:pt x="2293620" y="1601724"/>
                  </a:moveTo>
                  <a:lnTo>
                    <a:pt x="2412491" y="1601724"/>
                  </a:lnTo>
                </a:path>
                <a:path w="3522345" h="1602104">
                  <a:moveTo>
                    <a:pt x="3416808" y="1601724"/>
                  </a:moveTo>
                  <a:lnTo>
                    <a:pt x="3515779" y="1601724"/>
                  </a:lnTo>
                </a:path>
              </a:pathLst>
            </a:custGeom>
            <a:ln w="6096">
              <a:solidFill>
                <a:srgbClr val="CFD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42915" y="5013960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779" y="0"/>
                  </a:lnTo>
                </a:path>
              </a:pathLst>
            </a:custGeom>
            <a:ln w="12192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23914" y="5012829"/>
            <a:ext cx="335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latin typeface="Calibri"/>
                <a:cs typeface="Calibri"/>
              </a:rPr>
              <a:t>2020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74058" y="5012829"/>
            <a:ext cx="199898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100"/>
              </a:spcBef>
              <a:tabLst>
                <a:tab pos="1326515" algn="l"/>
              </a:tabLst>
            </a:pPr>
            <a:r>
              <a:rPr sz="1100" spc="50" dirty="0">
                <a:latin typeface="Calibri"/>
                <a:cs typeface="Calibri"/>
              </a:rPr>
              <a:t>2021</a:t>
            </a:r>
            <a:r>
              <a:rPr sz="1100" dirty="0">
                <a:latin typeface="Calibri"/>
                <a:cs typeface="Calibri"/>
              </a:rPr>
              <a:t>	</a:t>
            </a:r>
            <a:r>
              <a:rPr sz="1100" spc="50" dirty="0"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spcBef>
                <a:spcPts val="1150"/>
              </a:spcBef>
            </a:pPr>
            <a:r>
              <a:rPr sz="1050" spc="55" dirty="0">
                <a:latin typeface="Calibri"/>
                <a:cs typeface="Calibri"/>
              </a:rPr>
              <a:t>Additional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catch-</a:t>
            </a:r>
            <a:r>
              <a:rPr sz="1050" spc="85" dirty="0">
                <a:latin typeface="Calibri"/>
                <a:cs typeface="Calibri"/>
              </a:rPr>
              <a:t>up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contribution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employees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100" dirty="0">
                <a:latin typeface="Calibri"/>
                <a:cs typeface="Calibri"/>
              </a:rPr>
              <a:t>age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50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and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older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50" spc="65" dirty="0">
                <a:latin typeface="Calibri"/>
                <a:cs typeface="Calibri"/>
              </a:rPr>
              <a:t>Normal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contribution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limit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83123" y="2787395"/>
            <a:ext cx="3276600" cy="2202180"/>
            <a:chOff x="5183123" y="2787395"/>
            <a:chExt cx="3276600" cy="2202180"/>
          </a:xfrm>
        </p:grpSpPr>
        <p:sp>
          <p:nvSpPr>
            <p:cNvPr id="23" name="object 23"/>
            <p:cNvSpPr/>
            <p:nvPr/>
          </p:nvSpPr>
          <p:spPr>
            <a:xfrm>
              <a:off x="5183123" y="3360419"/>
              <a:ext cx="1005840" cy="1629410"/>
            </a:xfrm>
            <a:custGeom>
              <a:avLst/>
              <a:gdLst/>
              <a:ahLst/>
              <a:cxnLst/>
              <a:rect l="l" t="t" r="r" b="b"/>
              <a:pathLst>
                <a:path w="1005839" h="1629410">
                  <a:moveTo>
                    <a:pt x="1005839" y="0"/>
                  </a:moveTo>
                  <a:lnTo>
                    <a:pt x="0" y="0"/>
                  </a:lnTo>
                  <a:lnTo>
                    <a:pt x="0" y="1629156"/>
                  </a:lnTo>
                  <a:lnTo>
                    <a:pt x="1005839" y="1629156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00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83123" y="2868167"/>
              <a:ext cx="1005840" cy="452755"/>
            </a:xfrm>
            <a:custGeom>
              <a:avLst/>
              <a:gdLst/>
              <a:ahLst/>
              <a:cxnLst/>
              <a:rect l="l" t="t" r="r" b="b"/>
              <a:pathLst>
                <a:path w="1005839" h="452754">
                  <a:moveTo>
                    <a:pt x="1005839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1005839" y="452627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55407" y="3287267"/>
              <a:ext cx="1004569" cy="1701164"/>
            </a:xfrm>
            <a:custGeom>
              <a:avLst/>
              <a:gdLst/>
              <a:ahLst/>
              <a:cxnLst/>
              <a:rect l="l" t="t" r="r" b="b"/>
              <a:pathLst>
                <a:path w="1004570" h="1701164">
                  <a:moveTo>
                    <a:pt x="1004316" y="0"/>
                  </a:moveTo>
                  <a:lnTo>
                    <a:pt x="0" y="0"/>
                  </a:lnTo>
                  <a:lnTo>
                    <a:pt x="0" y="1700783"/>
                  </a:lnTo>
                  <a:lnTo>
                    <a:pt x="1004316" y="1700783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00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55407" y="2787395"/>
              <a:ext cx="1004569" cy="494030"/>
            </a:xfrm>
            <a:custGeom>
              <a:avLst/>
              <a:gdLst/>
              <a:ahLst/>
              <a:cxnLst/>
              <a:rect l="l" t="t" r="r" b="b"/>
              <a:pathLst>
                <a:path w="1004570" h="494029">
                  <a:moveTo>
                    <a:pt x="1004316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004316" y="493775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20459" y="2930239"/>
            <a:ext cx="485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$25,000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20459" y="3324894"/>
            <a:ext cx="485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$20,000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20459" y="3718031"/>
            <a:ext cx="485140" cy="135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$15,000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45" dirty="0">
                <a:latin typeface="Calibri"/>
                <a:cs typeface="Calibri"/>
              </a:rPr>
              <a:t>$10,000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40" dirty="0">
                <a:latin typeface="Calibri"/>
                <a:cs typeface="Calibri"/>
              </a:rPr>
              <a:t>$5,000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000" spc="35" dirty="0">
                <a:latin typeface="Calibri"/>
                <a:cs typeface="Calibri"/>
              </a:rPr>
              <a:t>$0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6554" y="2906123"/>
            <a:ext cx="657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350" b="1" spc="225" baseline="24691" dirty="0">
                <a:solidFill>
                  <a:srgbClr val="FDFFFD"/>
                </a:solidFill>
                <a:latin typeface="Calibri"/>
                <a:cs typeface="Calibri"/>
              </a:rPr>
              <a:t>$</a:t>
            </a:r>
            <a:r>
              <a:rPr sz="1400" b="1" spc="150" dirty="0">
                <a:solidFill>
                  <a:srgbClr val="FDFFFD"/>
                </a:solidFill>
                <a:latin typeface="Calibri"/>
                <a:cs typeface="Calibri"/>
              </a:rPr>
              <a:t>6,500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82389" y="3366183"/>
            <a:ext cx="770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350" b="1" spc="225" baseline="24691" dirty="0">
                <a:solidFill>
                  <a:srgbClr val="FDFFFD"/>
                </a:solidFill>
                <a:latin typeface="Calibri"/>
                <a:cs typeface="Calibri"/>
              </a:rPr>
              <a:t>$</a:t>
            </a:r>
            <a:r>
              <a:rPr sz="1400" b="1" spc="150" dirty="0">
                <a:solidFill>
                  <a:srgbClr val="FDFFFD"/>
                </a:solidFill>
                <a:latin typeface="Calibri"/>
                <a:cs typeface="Calibri"/>
              </a:rPr>
              <a:t>20,500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333744" y="2855976"/>
            <a:ext cx="1003300" cy="2141220"/>
            <a:chOff x="6333744" y="2855976"/>
            <a:chExt cx="1003300" cy="2141220"/>
          </a:xfrm>
        </p:grpSpPr>
        <p:sp>
          <p:nvSpPr>
            <p:cNvPr id="33" name="object 33"/>
            <p:cNvSpPr/>
            <p:nvPr/>
          </p:nvSpPr>
          <p:spPr>
            <a:xfrm>
              <a:off x="6333744" y="3368040"/>
              <a:ext cx="1003300" cy="1629410"/>
            </a:xfrm>
            <a:custGeom>
              <a:avLst/>
              <a:gdLst/>
              <a:ahLst/>
              <a:cxnLst/>
              <a:rect l="l" t="t" r="r" b="b"/>
              <a:pathLst>
                <a:path w="1003300" h="1629410">
                  <a:moveTo>
                    <a:pt x="1002792" y="0"/>
                  </a:moveTo>
                  <a:lnTo>
                    <a:pt x="0" y="0"/>
                  </a:lnTo>
                  <a:lnTo>
                    <a:pt x="0" y="1629156"/>
                  </a:lnTo>
                  <a:lnTo>
                    <a:pt x="1002792" y="1629156"/>
                  </a:lnTo>
                  <a:lnTo>
                    <a:pt x="1002792" y="0"/>
                  </a:lnTo>
                  <a:close/>
                </a:path>
              </a:pathLst>
            </a:custGeom>
            <a:solidFill>
              <a:srgbClr val="00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33744" y="2855976"/>
              <a:ext cx="1003300" cy="494030"/>
            </a:xfrm>
            <a:custGeom>
              <a:avLst/>
              <a:gdLst/>
              <a:ahLst/>
              <a:cxnLst/>
              <a:rect l="l" t="t" r="r" b="b"/>
              <a:pathLst>
                <a:path w="1003300" h="494029">
                  <a:moveTo>
                    <a:pt x="1002792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002792" y="493775"/>
                  </a:lnTo>
                  <a:lnTo>
                    <a:pt x="1002792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281000" y="2974689"/>
            <a:ext cx="1974214" cy="701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5"/>
              </a:spcBef>
              <a:tabLst>
                <a:tab pos="1257935" algn="l"/>
              </a:tabLst>
            </a:pPr>
            <a:r>
              <a:rPr sz="1350" b="1" spc="225" baseline="30864" dirty="0">
                <a:solidFill>
                  <a:srgbClr val="FDFFFD"/>
                </a:solidFill>
                <a:latin typeface="Calibri"/>
                <a:cs typeface="Calibri"/>
              </a:rPr>
              <a:t>$</a:t>
            </a:r>
            <a:r>
              <a:rPr sz="2100" b="1" spc="225" baseline="1984" dirty="0">
                <a:solidFill>
                  <a:srgbClr val="FDFFFD"/>
                </a:solidFill>
                <a:latin typeface="Calibri"/>
                <a:cs typeface="Calibri"/>
              </a:rPr>
              <a:t>6,500</a:t>
            </a:r>
            <a:r>
              <a:rPr sz="2100" b="1" baseline="1984" dirty="0">
                <a:solidFill>
                  <a:srgbClr val="FDFFFD"/>
                </a:solidFill>
                <a:latin typeface="Calibri"/>
                <a:cs typeface="Calibri"/>
              </a:rPr>
              <a:t>	</a:t>
            </a:r>
            <a:r>
              <a:rPr sz="1350" b="1" spc="225" baseline="24691" dirty="0">
                <a:solidFill>
                  <a:srgbClr val="FDFFFD"/>
                </a:solidFill>
                <a:latin typeface="Calibri"/>
                <a:cs typeface="Calibri"/>
              </a:rPr>
              <a:t>$</a:t>
            </a:r>
            <a:r>
              <a:rPr sz="1400" b="1" spc="150" dirty="0">
                <a:solidFill>
                  <a:srgbClr val="FDFFFD"/>
                </a:solidFill>
                <a:latin typeface="Calibri"/>
                <a:cs typeface="Calibri"/>
              </a:rPr>
              <a:t>6,500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tabLst>
                <a:tab pos="1203960" algn="l"/>
              </a:tabLst>
            </a:pPr>
            <a:r>
              <a:rPr sz="1350" b="1" spc="225" baseline="24691" dirty="0">
                <a:solidFill>
                  <a:srgbClr val="FDFFFD"/>
                </a:solidFill>
                <a:latin typeface="Calibri"/>
                <a:cs typeface="Calibri"/>
              </a:rPr>
              <a:t>$</a:t>
            </a:r>
            <a:r>
              <a:rPr sz="1400" b="1" spc="150" dirty="0">
                <a:solidFill>
                  <a:srgbClr val="FDFFFD"/>
                </a:solidFill>
                <a:latin typeface="Calibri"/>
                <a:cs typeface="Calibri"/>
              </a:rPr>
              <a:t>19,500</a:t>
            </a:r>
            <a:r>
              <a:rPr sz="1400" b="1" dirty="0">
                <a:solidFill>
                  <a:srgbClr val="FDFFFD"/>
                </a:solidFill>
                <a:latin typeface="Calibri"/>
                <a:cs typeface="Calibri"/>
              </a:rPr>
              <a:t>	</a:t>
            </a:r>
            <a:r>
              <a:rPr sz="1350" b="1" spc="225" baseline="24691" dirty="0">
                <a:solidFill>
                  <a:srgbClr val="FDFFFD"/>
                </a:solidFill>
                <a:latin typeface="Calibri"/>
                <a:cs typeface="Calibri"/>
              </a:rPr>
              <a:t>$</a:t>
            </a:r>
            <a:r>
              <a:rPr sz="1400" b="1" spc="150" dirty="0">
                <a:solidFill>
                  <a:srgbClr val="FDFFFD"/>
                </a:solidFill>
                <a:latin typeface="Calibri"/>
                <a:cs typeface="Calibri"/>
              </a:rPr>
              <a:t>19,500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42097" y="6505381"/>
            <a:ext cx="155575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65" dirty="0">
                <a:solidFill>
                  <a:srgbClr val="1E3764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471" y="6170167"/>
            <a:ext cx="693864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*During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each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three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years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prior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year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reach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your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normal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retirement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age,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defined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plan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based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on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extent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which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maximum </a:t>
            </a:r>
            <a:r>
              <a:rPr sz="800" dirty="0">
                <a:latin typeface="Calibri"/>
                <a:cs typeface="Calibri"/>
              </a:rPr>
              <a:t>contributions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not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made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195" dirty="0">
                <a:latin typeface="Calibri"/>
                <a:cs typeface="Calibri"/>
              </a:rPr>
              <a:t>  </a:t>
            </a:r>
            <a:r>
              <a:rPr sz="800" dirty="0">
                <a:latin typeface="Calibri"/>
                <a:cs typeface="Calibri"/>
              </a:rPr>
              <a:t>previous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years.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00" dirty="0">
                <a:latin typeface="Calibri"/>
                <a:cs typeface="Calibri"/>
              </a:rPr>
              <a:t>Note: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Pre-retirement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Age-</a:t>
            </a:r>
            <a:r>
              <a:rPr sz="800" spc="60" dirty="0">
                <a:latin typeface="Calibri"/>
                <a:cs typeface="Calibri"/>
              </a:rPr>
              <a:t>50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Catch-</a:t>
            </a:r>
            <a:r>
              <a:rPr sz="800" spc="65" dirty="0">
                <a:latin typeface="Calibri"/>
                <a:cs typeface="Calibri"/>
              </a:rPr>
              <a:t>up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provisions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cannot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be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combined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same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plan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year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913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5"/>
              </a:spcBef>
            </a:pPr>
            <a:r>
              <a:rPr spc="285" dirty="0"/>
              <a:t>Save</a:t>
            </a:r>
            <a:r>
              <a:rPr spc="75" dirty="0"/>
              <a:t> </a:t>
            </a:r>
            <a:r>
              <a:rPr spc="225" dirty="0"/>
              <a:t>More</a:t>
            </a:r>
            <a:r>
              <a:rPr spc="50" dirty="0"/>
              <a:t> </a:t>
            </a:r>
            <a:r>
              <a:rPr spc="210" dirty="0"/>
              <a:t>With</a:t>
            </a:r>
            <a:r>
              <a:rPr spc="70" dirty="0"/>
              <a:t> </a:t>
            </a:r>
            <a:r>
              <a:rPr spc="270" dirty="0"/>
              <a:t>Flexible</a:t>
            </a:r>
            <a:r>
              <a:rPr spc="60" dirty="0"/>
              <a:t> </a:t>
            </a:r>
            <a:r>
              <a:rPr spc="220" dirty="0"/>
              <a:t>Contributions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9710" y="1346707"/>
            <a:ext cx="4175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0" dirty="0">
                <a:solidFill>
                  <a:srgbClr val="1E3764"/>
                </a:solidFill>
                <a:latin typeface="Calibri"/>
                <a:cs typeface="Calibri"/>
              </a:rPr>
              <a:t>2022</a:t>
            </a:r>
            <a:r>
              <a:rPr sz="2000" spc="5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1E3764"/>
                </a:solidFill>
                <a:latin typeface="Calibri"/>
                <a:cs typeface="Calibri"/>
              </a:rPr>
              <a:t>Contribution</a:t>
            </a:r>
            <a:r>
              <a:rPr sz="2000" spc="7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1E3764"/>
                </a:solidFill>
                <a:latin typeface="Calibri"/>
                <a:cs typeface="Calibri"/>
              </a:rPr>
              <a:t>Limits</a:t>
            </a:r>
            <a:r>
              <a:rPr sz="2000" spc="5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-620" dirty="0">
                <a:solidFill>
                  <a:srgbClr val="1E3764"/>
                </a:solidFill>
                <a:latin typeface="Calibri"/>
                <a:cs typeface="Calibri"/>
              </a:rPr>
              <a:t>—</a:t>
            </a:r>
            <a:r>
              <a:rPr sz="2000" spc="6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140" dirty="0">
                <a:solidFill>
                  <a:srgbClr val="1E3764"/>
                </a:solidFill>
                <a:latin typeface="Calibri"/>
                <a:cs typeface="Calibri"/>
              </a:rPr>
              <a:t>457</a:t>
            </a:r>
            <a:r>
              <a:rPr sz="2000" spc="5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1E3764"/>
                </a:solidFill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52344" y="3730752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39">
                <a:moveTo>
                  <a:pt x="914400" y="0"/>
                </a:moveTo>
                <a:lnTo>
                  <a:pt x="0" y="0"/>
                </a:lnTo>
                <a:lnTo>
                  <a:pt x="0" y="274320"/>
                </a:lnTo>
                <a:lnTo>
                  <a:pt x="457200" y="548640"/>
                </a:lnTo>
                <a:lnTo>
                  <a:pt x="914400" y="274320"/>
                </a:lnTo>
                <a:lnTo>
                  <a:pt x="914400" y="0"/>
                </a:lnTo>
                <a:close/>
              </a:path>
            </a:pathLst>
          </a:custGeom>
          <a:solidFill>
            <a:srgbClr val="A223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38839" y="3750198"/>
            <a:ext cx="337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30" dirty="0">
                <a:solidFill>
                  <a:srgbClr val="FDFFFD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3108" y="2501408"/>
            <a:ext cx="17195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370" dirty="0">
                <a:solidFill>
                  <a:srgbClr val="005A8D"/>
                </a:solidFill>
                <a:latin typeface="Calibri"/>
                <a:cs typeface="Calibri"/>
              </a:rPr>
              <a:t>$41,000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8203" y="1866900"/>
            <a:ext cx="1828800" cy="1828800"/>
          </a:xfrm>
          <a:prstGeom prst="rect">
            <a:avLst/>
          </a:prstGeom>
          <a:solidFill>
            <a:srgbClr val="005A8D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335" dirty="0">
                <a:solidFill>
                  <a:srgbClr val="FDFFFD"/>
                </a:solidFill>
                <a:latin typeface="Calibri"/>
                <a:cs typeface="Calibri"/>
              </a:rPr>
              <a:t>$20,500</a:t>
            </a:r>
            <a:endParaRPr sz="2800">
              <a:latin typeface="Calibri"/>
              <a:cs typeface="Calibri"/>
            </a:endParaRPr>
          </a:p>
          <a:p>
            <a:pPr marL="255270" marR="243840" algn="ctr">
              <a:lnSpc>
                <a:spcPts val="1730"/>
              </a:lnSpc>
              <a:spcBef>
                <a:spcPts val="340"/>
              </a:spcBef>
            </a:pPr>
            <a:r>
              <a:rPr sz="1600" dirty="0">
                <a:solidFill>
                  <a:srgbClr val="FDFFFD"/>
                </a:solidFill>
                <a:latin typeface="Calibri"/>
                <a:cs typeface="Calibri"/>
              </a:rPr>
              <a:t>Pre-</a:t>
            </a:r>
            <a:r>
              <a:rPr sz="1600" spc="-10" dirty="0">
                <a:solidFill>
                  <a:srgbClr val="FDFFFD"/>
                </a:solidFill>
                <a:latin typeface="Calibri"/>
                <a:cs typeface="Calibri"/>
              </a:rPr>
              <a:t>retirement </a:t>
            </a: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catch</a:t>
            </a:r>
            <a:r>
              <a:rPr sz="1600" spc="4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DFFFD"/>
                </a:solidFill>
                <a:latin typeface="Calibri"/>
                <a:cs typeface="Calibri"/>
              </a:rPr>
              <a:t>up*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8487" y="2613240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5991" y="114300"/>
                </a:moveTo>
                <a:lnTo>
                  <a:pt x="221767" y="114300"/>
                </a:lnTo>
                <a:lnTo>
                  <a:pt x="221767" y="0"/>
                </a:lnTo>
                <a:lnTo>
                  <a:pt x="114236" y="0"/>
                </a:lnTo>
                <a:lnTo>
                  <a:pt x="114236" y="114300"/>
                </a:lnTo>
                <a:lnTo>
                  <a:pt x="0" y="114300"/>
                </a:lnTo>
                <a:lnTo>
                  <a:pt x="0" y="222250"/>
                </a:lnTo>
                <a:lnTo>
                  <a:pt x="114236" y="222250"/>
                </a:lnTo>
                <a:lnTo>
                  <a:pt x="114236" y="336550"/>
                </a:lnTo>
                <a:lnTo>
                  <a:pt x="221767" y="336550"/>
                </a:lnTo>
                <a:lnTo>
                  <a:pt x="221767" y="222250"/>
                </a:lnTo>
                <a:lnTo>
                  <a:pt x="335991" y="222250"/>
                </a:lnTo>
                <a:lnTo>
                  <a:pt x="335991" y="114300"/>
                </a:lnTo>
                <a:close/>
              </a:path>
            </a:pathLst>
          </a:custGeom>
          <a:solidFill>
            <a:srgbClr val="87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5936" y="2646883"/>
            <a:ext cx="336550" cy="107950"/>
          </a:xfrm>
          <a:custGeom>
            <a:avLst/>
            <a:gdLst/>
            <a:ahLst/>
            <a:cxnLst/>
            <a:rect l="l" t="t" r="r" b="b"/>
            <a:pathLst>
              <a:path w="336550" h="107950">
                <a:moveTo>
                  <a:pt x="335991" y="0"/>
                </a:moveTo>
                <a:lnTo>
                  <a:pt x="0" y="0"/>
                </a:lnTo>
                <a:lnTo>
                  <a:pt x="0" y="107530"/>
                </a:lnTo>
                <a:lnTo>
                  <a:pt x="335991" y="107530"/>
                </a:lnTo>
                <a:lnTo>
                  <a:pt x="335991" y="0"/>
                </a:lnTo>
                <a:close/>
              </a:path>
            </a:pathLst>
          </a:custGeom>
          <a:solidFill>
            <a:srgbClr val="87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45936" y="2808185"/>
            <a:ext cx="336550" cy="107950"/>
          </a:xfrm>
          <a:custGeom>
            <a:avLst/>
            <a:gdLst/>
            <a:ahLst/>
            <a:cxnLst/>
            <a:rect l="l" t="t" r="r" b="b"/>
            <a:pathLst>
              <a:path w="336550" h="107950">
                <a:moveTo>
                  <a:pt x="335991" y="0"/>
                </a:moveTo>
                <a:lnTo>
                  <a:pt x="0" y="0"/>
                </a:lnTo>
                <a:lnTo>
                  <a:pt x="0" y="107530"/>
                </a:lnTo>
                <a:lnTo>
                  <a:pt x="335991" y="107530"/>
                </a:lnTo>
                <a:lnTo>
                  <a:pt x="335991" y="0"/>
                </a:lnTo>
                <a:close/>
              </a:path>
            </a:pathLst>
          </a:custGeom>
          <a:solidFill>
            <a:srgbClr val="87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7512" y="1866900"/>
            <a:ext cx="1828800" cy="1828800"/>
          </a:xfrm>
          <a:prstGeom prst="rect">
            <a:avLst/>
          </a:prstGeom>
          <a:solidFill>
            <a:srgbClr val="005A8D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Times New Roman"/>
              <a:cs typeface="Times New Roman"/>
            </a:endParaRPr>
          </a:p>
          <a:p>
            <a:pPr marL="3810" algn="ctr">
              <a:lnSpc>
                <a:spcPts val="3335"/>
              </a:lnSpc>
            </a:pPr>
            <a:r>
              <a:rPr sz="2800" b="1" spc="335" dirty="0">
                <a:solidFill>
                  <a:srgbClr val="FDFFFD"/>
                </a:solidFill>
                <a:latin typeface="Calibri"/>
                <a:cs typeface="Calibri"/>
              </a:rPr>
              <a:t>$20,500</a:t>
            </a:r>
            <a:endParaRPr sz="2800">
              <a:latin typeface="Calibri"/>
              <a:cs typeface="Calibri"/>
            </a:endParaRPr>
          </a:p>
          <a:p>
            <a:pPr marL="346710" marR="341630" indent="-1270" algn="ctr">
              <a:lnSpc>
                <a:spcPts val="1730"/>
              </a:lnSpc>
              <a:spcBef>
                <a:spcPts val="195"/>
              </a:spcBef>
            </a:pPr>
            <a:r>
              <a:rPr sz="1600" spc="80" dirty="0">
                <a:solidFill>
                  <a:srgbClr val="FDFFFD"/>
                </a:solidFill>
                <a:latin typeface="Calibri"/>
                <a:cs typeface="Calibri"/>
              </a:rPr>
              <a:t>Normal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contribution </a:t>
            </a:r>
            <a:r>
              <a:rPr sz="1600" spc="-10" dirty="0">
                <a:solidFill>
                  <a:srgbClr val="FDFFFD"/>
                </a:solidFill>
                <a:latin typeface="Calibri"/>
                <a:cs typeface="Calibri"/>
              </a:rPr>
              <a:t>limit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9728" y="4152900"/>
            <a:ext cx="1828800" cy="1828800"/>
          </a:xfrm>
          <a:prstGeom prst="rect">
            <a:avLst/>
          </a:prstGeom>
          <a:solidFill>
            <a:srgbClr val="00838A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L="282575">
              <a:lnSpc>
                <a:spcPct val="100000"/>
              </a:lnSpc>
            </a:pPr>
            <a:r>
              <a:rPr sz="2800" b="1" spc="330" dirty="0">
                <a:solidFill>
                  <a:srgbClr val="FDFFFD"/>
                </a:solidFill>
                <a:latin typeface="Calibri"/>
                <a:cs typeface="Calibri"/>
              </a:rPr>
              <a:t>$6,500</a:t>
            </a:r>
            <a:endParaRPr sz="2800">
              <a:latin typeface="Calibri"/>
              <a:cs typeface="Calibri"/>
            </a:endParaRPr>
          </a:p>
          <a:p>
            <a:pPr marL="198755" marR="194310" indent="22860">
              <a:lnSpc>
                <a:spcPts val="1730"/>
              </a:lnSpc>
              <a:spcBef>
                <a:spcPts val="675"/>
              </a:spcBef>
            </a:pPr>
            <a:r>
              <a:rPr sz="1600" spc="175" dirty="0">
                <a:solidFill>
                  <a:srgbClr val="FDFFFD"/>
                </a:solidFill>
                <a:latin typeface="Calibri"/>
                <a:cs typeface="Calibri"/>
              </a:rPr>
              <a:t>Age</a:t>
            </a:r>
            <a:r>
              <a:rPr sz="1600" spc="4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110" dirty="0">
                <a:solidFill>
                  <a:srgbClr val="FDFFFD"/>
                </a:solidFill>
                <a:latin typeface="Calibri"/>
                <a:cs typeface="Calibri"/>
              </a:rPr>
              <a:t>50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FDFFFD"/>
                </a:solidFill>
                <a:latin typeface="Calibri"/>
                <a:cs typeface="Calibri"/>
              </a:rPr>
              <a:t>or</a:t>
            </a:r>
            <a:r>
              <a:rPr sz="1600" spc="4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over (as</a:t>
            </a:r>
            <a:r>
              <a:rPr sz="1600" spc="13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of</a:t>
            </a:r>
            <a:r>
              <a:rPr sz="1600" spc="19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DFFFD"/>
                </a:solidFill>
                <a:latin typeface="Calibri"/>
                <a:cs typeface="Calibri"/>
              </a:rPr>
              <a:t>year-</a:t>
            </a:r>
            <a:r>
              <a:rPr sz="1600" spc="65" dirty="0">
                <a:solidFill>
                  <a:srgbClr val="FDFFFD"/>
                </a:solidFill>
                <a:latin typeface="Calibri"/>
                <a:cs typeface="Calibri"/>
              </a:rPr>
              <a:t>end)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1535" y="4899240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5991" y="114300"/>
                </a:moveTo>
                <a:lnTo>
                  <a:pt x="221767" y="114300"/>
                </a:lnTo>
                <a:lnTo>
                  <a:pt x="221767" y="0"/>
                </a:lnTo>
                <a:lnTo>
                  <a:pt x="114236" y="0"/>
                </a:lnTo>
                <a:lnTo>
                  <a:pt x="114236" y="114300"/>
                </a:lnTo>
                <a:lnTo>
                  <a:pt x="0" y="114300"/>
                </a:lnTo>
                <a:lnTo>
                  <a:pt x="0" y="222250"/>
                </a:lnTo>
                <a:lnTo>
                  <a:pt x="114236" y="222250"/>
                </a:lnTo>
                <a:lnTo>
                  <a:pt x="114236" y="336550"/>
                </a:lnTo>
                <a:lnTo>
                  <a:pt x="221767" y="336550"/>
                </a:lnTo>
                <a:lnTo>
                  <a:pt x="221767" y="222250"/>
                </a:lnTo>
                <a:lnTo>
                  <a:pt x="335991" y="222250"/>
                </a:lnTo>
                <a:lnTo>
                  <a:pt x="335991" y="114300"/>
                </a:lnTo>
                <a:close/>
              </a:path>
            </a:pathLst>
          </a:custGeom>
          <a:solidFill>
            <a:srgbClr val="87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50508" y="4932883"/>
            <a:ext cx="336550" cy="107950"/>
          </a:xfrm>
          <a:custGeom>
            <a:avLst/>
            <a:gdLst/>
            <a:ahLst/>
            <a:cxnLst/>
            <a:rect l="l" t="t" r="r" b="b"/>
            <a:pathLst>
              <a:path w="336550" h="107950">
                <a:moveTo>
                  <a:pt x="335991" y="0"/>
                </a:moveTo>
                <a:lnTo>
                  <a:pt x="0" y="0"/>
                </a:lnTo>
                <a:lnTo>
                  <a:pt x="0" y="107530"/>
                </a:lnTo>
                <a:lnTo>
                  <a:pt x="335991" y="107530"/>
                </a:lnTo>
                <a:lnTo>
                  <a:pt x="335991" y="0"/>
                </a:lnTo>
                <a:close/>
              </a:path>
            </a:pathLst>
          </a:custGeom>
          <a:solidFill>
            <a:srgbClr val="87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50508" y="5094185"/>
            <a:ext cx="336550" cy="107950"/>
          </a:xfrm>
          <a:custGeom>
            <a:avLst/>
            <a:gdLst/>
            <a:ahLst/>
            <a:cxnLst/>
            <a:rect l="l" t="t" r="r" b="b"/>
            <a:pathLst>
              <a:path w="336550" h="107950">
                <a:moveTo>
                  <a:pt x="335991" y="0"/>
                </a:moveTo>
                <a:lnTo>
                  <a:pt x="0" y="0"/>
                </a:lnTo>
                <a:lnTo>
                  <a:pt x="0" y="107530"/>
                </a:lnTo>
                <a:lnTo>
                  <a:pt x="335991" y="107530"/>
                </a:lnTo>
                <a:lnTo>
                  <a:pt x="335991" y="0"/>
                </a:lnTo>
                <a:close/>
              </a:path>
            </a:pathLst>
          </a:custGeom>
          <a:solidFill>
            <a:srgbClr val="87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63108" y="4788119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70" dirty="0">
                <a:solidFill>
                  <a:srgbClr val="00838A"/>
                </a:solidFill>
                <a:latin typeface="Calibri"/>
                <a:cs typeface="Calibri"/>
              </a:rPr>
              <a:t>$27,000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0559" y="4152900"/>
            <a:ext cx="1828800" cy="1828800"/>
          </a:xfrm>
          <a:prstGeom prst="rect">
            <a:avLst/>
          </a:prstGeom>
          <a:solidFill>
            <a:srgbClr val="00838A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335" dirty="0">
                <a:solidFill>
                  <a:srgbClr val="FDFFFD"/>
                </a:solidFill>
                <a:latin typeface="Calibri"/>
                <a:cs typeface="Calibri"/>
              </a:rPr>
              <a:t>$20,500</a:t>
            </a:r>
            <a:endParaRPr sz="2800">
              <a:latin typeface="Calibri"/>
              <a:cs typeface="Calibri"/>
            </a:endParaRPr>
          </a:p>
          <a:p>
            <a:pPr marL="344170" marR="344170" indent="-1270" algn="ctr">
              <a:lnSpc>
                <a:spcPts val="1730"/>
              </a:lnSpc>
              <a:spcBef>
                <a:spcPts val="360"/>
              </a:spcBef>
            </a:pPr>
            <a:r>
              <a:rPr sz="1600" spc="80" dirty="0">
                <a:solidFill>
                  <a:srgbClr val="FDFFFD"/>
                </a:solidFill>
                <a:latin typeface="Calibri"/>
                <a:cs typeface="Calibri"/>
              </a:rPr>
              <a:t>Normal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contribution </a:t>
            </a:r>
            <a:r>
              <a:rPr sz="1600" spc="-10" dirty="0">
                <a:solidFill>
                  <a:srgbClr val="FDFFFD"/>
                </a:solidFill>
                <a:latin typeface="Calibri"/>
                <a:cs typeface="Calibri"/>
              </a:rPr>
              <a:t>limit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471" y="6122923"/>
            <a:ext cx="724154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Note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all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examples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rounded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nearest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whole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dollar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800" spc="45" dirty="0">
                <a:latin typeface="Calibri"/>
                <a:cs typeface="Calibri"/>
              </a:rPr>
              <a:t>Assumptions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include: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bi-weekly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pre-tax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contributions,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25%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marginal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federal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tax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rate,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and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one</a:t>
            </a:r>
            <a:r>
              <a:rPr sz="800" spc="2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witholding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allowance.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Reduction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take-</a:t>
            </a:r>
            <a:r>
              <a:rPr sz="800" spc="55" dirty="0">
                <a:latin typeface="Calibri"/>
                <a:cs typeface="Calibri"/>
              </a:rPr>
              <a:t>home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pay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displayed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for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first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year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only.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Your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actual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tax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situation,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thus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actual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amount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out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your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paycheck,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may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be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higher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or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lower.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45" dirty="0">
                <a:latin typeface="Calibri"/>
                <a:cs typeface="Calibri"/>
              </a:rPr>
              <a:t>Assumptions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include: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6%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effective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average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return,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compunded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biweekly.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664" y="640250"/>
            <a:ext cx="8185796" cy="518713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471" y="6045281"/>
            <a:ext cx="5012055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9655">
              <a:lnSpc>
                <a:spcPct val="100000"/>
              </a:lnSpc>
              <a:spcBef>
                <a:spcPts val="100"/>
              </a:spcBef>
              <a:tabLst>
                <a:tab pos="2132965" algn="l"/>
                <a:tab pos="3216275" algn="l"/>
                <a:tab pos="4299585" algn="l"/>
              </a:tabLst>
            </a:pPr>
            <a:r>
              <a:rPr sz="1200" dirty="0">
                <a:latin typeface="Calibri"/>
                <a:cs typeface="Calibri"/>
              </a:rPr>
              <a:t>Start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25</a:t>
            </a:r>
            <a:r>
              <a:rPr sz="1200" dirty="0">
                <a:latin typeface="Calibri"/>
                <a:cs typeface="Calibri"/>
              </a:rPr>
              <a:t>	Start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35</a:t>
            </a:r>
            <a:r>
              <a:rPr sz="1200" dirty="0">
                <a:latin typeface="Calibri"/>
                <a:cs typeface="Calibri"/>
              </a:rPr>
              <a:t>	Start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45</a:t>
            </a:r>
            <a:r>
              <a:rPr sz="1200" dirty="0">
                <a:latin typeface="Calibri"/>
                <a:cs typeface="Calibri"/>
              </a:rPr>
              <a:t>	Start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50" dirty="0">
                <a:latin typeface="Calibri"/>
                <a:cs typeface="Calibri"/>
              </a:rPr>
              <a:t>For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illustrative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purposes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only.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Assumes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$50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biweekly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contributions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6%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average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annual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return.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913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5"/>
              </a:spcBef>
            </a:pPr>
            <a:r>
              <a:rPr spc="275" dirty="0"/>
              <a:t>Money</a:t>
            </a:r>
            <a:r>
              <a:rPr spc="80" dirty="0"/>
              <a:t> </a:t>
            </a:r>
            <a:r>
              <a:rPr spc="170" dirty="0"/>
              <a:t>Starts</a:t>
            </a:r>
            <a:r>
              <a:rPr spc="60" dirty="0"/>
              <a:t> </a:t>
            </a:r>
            <a:r>
              <a:rPr spc="180" dirty="0"/>
              <a:t>to</a:t>
            </a:r>
            <a:r>
              <a:rPr spc="40" dirty="0"/>
              <a:t> </a:t>
            </a:r>
            <a:r>
              <a:rPr spc="260" dirty="0"/>
              <a:t>Work</a:t>
            </a:r>
            <a:r>
              <a:rPr spc="50" dirty="0"/>
              <a:t> </a:t>
            </a:r>
            <a:r>
              <a:rPr spc="185" dirty="0"/>
              <a:t>for</a:t>
            </a:r>
            <a:r>
              <a:rPr spc="75" dirty="0"/>
              <a:t> </a:t>
            </a:r>
            <a:r>
              <a:rPr spc="165" dirty="0"/>
              <a:t>Itself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9710" y="1346707"/>
            <a:ext cx="2308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E3764"/>
                </a:solidFill>
                <a:latin typeface="Calibri"/>
                <a:cs typeface="Calibri"/>
              </a:rPr>
              <a:t>Tax-</a:t>
            </a:r>
            <a:r>
              <a:rPr sz="2000" spc="75" dirty="0">
                <a:solidFill>
                  <a:srgbClr val="1E3764"/>
                </a:solidFill>
                <a:latin typeface="Calibri"/>
                <a:cs typeface="Calibri"/>
              </a:rPr>
              <a:t>deferral</a:t>
            </a:r>
            <a:r>
              <a:rPr sz="2000" spc="20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1E3764"/>
                </a:solidFill>
                <a:latin typeface="Calibri"/>
                <a:cs typeface="Calibri"/>
              </a:rPr>
              <a:t>Growth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894" y="2062053"/>
            <a:ext cx="2303145" cy="562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5" dirty="0">
                <a:solidFill>
                  <a:srgbClr val="005A8D"/>
                </a:solidFill>
                <a:latin typeface="Calibri"/>
                <a:cs typeface="Calibri"/>
              </a:rPr>
              <a:t>Account</a:t>
            </a:r>
            <a:r>
              <a:rPr sz="1400" b="1" spc="3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10" dirty="0">
                <a:solidFill>
                  <a:srgbClr val="005A8D"/>
                </a:solidFill>
                <a:latin typeface="Calibri"/>
                <a:cs typeface="Calibri"/>
              </a:rPr>
              <a:t>balance</a:t>
            </a:r>
            <a:r>
              <a:rPr sz="1400" b="1" spc="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005A8D"/>
                </a:solidFill>
                <a:latin typeface="Calibri"/>
                <a:cs typeface="Calibri"/>
              </a:rPr>
              <a:t>at</a:t>
            </a:r>
            <a:r>
              <a:rPr sz="14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55" dirty="0">
                <a:solidFill>
                  <a:srgbClr val="005A8D"/>
                </a:solidFill>
                <a:latin typeface="Calibri"/>
                <a:cs typeface="Calibri"/>
              </a:rPr>
              <a:t>age</a:t>
            </a:r>
            <a:r>
              <a:rPr sz="14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65" dirty="0">
                <a:solidFill>
                  <a:srgbClr val="005A8D"/>
                </a:solidFill>
                <a:latin typeface="Calibri"/>
                <a:cs typeface="Calibri"/>
              </a:rPr>
              <a:t>65</a:t>
            </a:r>
            <a:endParaRPr sz="14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1340"/>
              </a:spcBef>
            </a:pPr>
            <a:r>
              <a:rPr sz="1000" spc="45" dirty="0">
                <a:latin typeface="Calibri"/>
                <a:cs typeface="Calibri"/>
              </a:rPr>
              <a:t>$250,000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66444" y="5966459"/>
            <a:ext cx="4333240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732" y="0"/>
                </a:lnTo>
              </a:path>
            </a:pathLst>
          </a:custGeom>
          <a:ln w="9144">
            <a:solidFill>
              <a:srgbClr val="8789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96924" y="3005327"/>
            <a:ext cx="1022985" cy="2956560"/>
          </a:xfrm>
          <a:prstGeom prst="rect">
            <a:avLst/>
          </a:prstGeom>
          <a:solidFill>
            <a:srgbClr val="1E3764"/>
          </a:solidFill>
        </p:spPr>
        <p:txBody>
          <a:bodyPr vert="horz" wrap="square" lIns="0" tIns="5016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95"/>
              </a:spcBef>
            </a:pPr>
            <a:r>
              <a:rPr sz="1400" b="1" spc="165" dirty="0">
                <a:solidFill>
                  <a:srgbClr val="FDFFFD"/>
                </a:solidFill>
                <a:latin typeface="Calibri"/>
                <a:cs typeface="Calibri"/>
              </a:rPr>
              <a:t>$216,509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0488" y="4474464"/>
            <a:ext cx="1022985" cy="1492250"/>
          </a:xfrm>
          <a:prstGeom prst="rect">
            <a:avLst/>
          </a:prstGeom>
          <a:solidFill>
            <a:srgbClr val="008D87"/>
          </a:solidFill>
        </p:spPr>
        <p:txBody>
          <a:bodyPr vert="horz" wrap="square" lIns="0" tIns="4953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90"/>
              </a:spcBef>
            </a:pPr>
            <a:r>
              <a:rPr sz="1400" b="1" spc="165" dirty="0">
                <a:solidFill>
                  <a:srgbClr val="FDFFFD"/>
                </a:solidFill>
                <a:latin typeface="Calibri"/>
                <a:cs typeface="Calibri"/>
              </a:rPr>
              <a:t>$109,137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4052" y="5280659"/>
            <a:ext cx="1022985" cy="685800"/>
          </a:xfrm>
          <a:prstGeom prst="rect">
            <a:avLst/>
          </a:prstGeom>
          <a:solidFill>
            <a:srgbClr val="0082C7"/>
          </a:solidFill>
        </p:spPr>
        <p:txBody>
          <a:bodyPr vert="horz" wrap="square" lIns="0" tIns="4953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390"/>
              </a:spcBef>
            </a:pPr>
            <a:r>
              <a:rPr sz="1400" b="1" spc="165" dirty="0">
                <a:solidFill>
                  <a:srgbClr val="FDFFFD"/>
                </a:solidFill>
                <a:latin typeface="Calibri"/>
                <a:cs typeface="Calibri"/>
              </a:rPr>
              <a:t>$50,170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7615" y="5722620"/>
            <a:ext cx="1021080" cy="243840"/>
          </a:xfrm>
          <a:prstGeom prst="rect">
            <a:avLst/>
          </a:prstGeom>
          <a:solidFill>
            <a:srgbClr val="5C60AC"/>
          </a:solidFill>
        </p:spPr>
        <p:txBody>
          <a:bodyPr vert="horz" wrap="square" lIns="0" tIns="63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5"/>
              </a:spcBef>
            </a:pPr>
            <a:r>
              <a:rPr sz="1400" b="1" spc="165" dirty="0">
                <a:solidFill>
                  <a:srgbClr val="FDFFFD"/>
                </a:solidFill>
                <a:latin typeface="Calibri"/>
                <a:cs typeface="Calibri"/>
              </a:rPr>
              <a:t>$17,785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7119" y="5865440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latin typeface="Calibri"/>
                <a:cs typeface="Calibri"/>
              </a:rPr>
              <a:t>$0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9504" y="5181751"/>
            <a:ext cx="499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$50,000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886" y="4498061"/>
            <a:ext cx="574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$100,000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5886" y="3814372"/>
            <a:ext cx="574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$150,000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5886" y="3130683"/>
            <a:ext cx="574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latin typeface="Calibri"/>
                <a:cs typeface="Calibri"/>
              </a:rPr>
              <a:t>$200,000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14515" y="1897379"/>
            <a:ext cx="2178050" cy="4185285"/>
          </a:xfrm>
          <a:custGeom>
            <a:avLst/>
            <a:gdLst/>
            <a:ahLst/>
            <a:cxnLst/>
            <a:rect l="l" t="t" r="r" b="b"/>
            <a:pathLst>
              <a:path w="2178050" h="4185285">
                <a:moveTo>
                  <a:pt x="2177796" y="0"/>
                </a:moveTo>
                <a:lnTo>
                  <a:pt x="0" y="0"/>
                </a:lnTo>
                <a:lnTo>
                  <a:pt x="0" y="4184904"/>
                </a:lnTo>
                <a:lnTo>
                  <a:pt x="2177796" y="4184904"/>
                </a:lnTo>
                <a:lnTo>
                  <a:pt x="2177796" y="0"/>
                </a:lnTo>
                <a:close/>
              </a:path>
            </a:pathLst>
          </a:custGeom>
          <a:solidFill>
            <a:srgbClr val="F4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14515" y="1897379"/>
            <a:ext cx="2178050" cy="418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406400" marR="389255" algn="ctr">
              <a:lnSpc>
                <a:spcPct val="100000"/>
              </a:lnSpc>
            </a:pPr>
            <a:r>
              <a:rPr sz="1400" b="1" spc="90" dirty="0">
                <a:solidFill>
                  <a:srgbClr val="005A8D"/>
                </a:solidFill>
                <a:latin typeface="Calibri"/>
                <a:cs typeface="Calibri"/>
              </a:rPr>
              <a:t>Can’t</a:t>
            </a:r>
            <a:r>
              <a:rPr sz="1400" b="1" spc="3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10" dirty="0">
                <a:solidFill>
                  <a:srgbClr val="005A8D"/>
                </a:solidFill>
                <a:latin typeface="Calibri"/>
                <a:cs typeface="Calibri"/>
              </a:rPr>
              <a:t>save</a:t>
            </a:r>
            <a:r>
              <a:rPr sz="14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70" dirty="0">
                <a:solidFill>
                  <a:srgbClr val="005A8D"/>
                </a:solidFill>
                <a:latin typeface="Calibri"/>
                <a:cs typeface="Calibri"/>
              </a:rPr>
              <a:t>$50 </a:t>
            </a:r>
            <a:r>
              <a:rPr sz="1400" b="1" spc="114" dirty="0">
                <a:solidFill>
                  <a:srgbClr val="005A8D"/>
                </a:solidFill>
                <a:latin typeface="Calibri"/>
                <a:cs typeface="Calibri"/>
              </a:rPr>
              <a:t>per</a:t>
            </a:r>
            <a:r>
              <a:rPr sz="14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30" dirty="0">
                <a:solidFill>
                  <a:srgbClr val="005A8D"/>
                </a:solidFill>
                <a:latin typeface="Calibri"/>
                <a:cs typeface="Calibri"/>
              </a:rPr>
              <a:t>pay</a:t>
            </a:r>
            <a:r>
              <a:rPr sz="1400" b="1" spc="2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05" dirty="0">
                <a:solidFill>
                  <a:srgbClr val="005A8D"/>
                </a:solidFill>
                <a:latin typeface="Calibri"/>
                <a:cs typeface="Calibri"/>
              </a:rPr>
              <a:t>period?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1143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Start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with</a:t>
            </a:r>
            <a:endParaRPr sz="1400">
              <a:latin typeface="Calibri"/>
              <a:cs typeface="Calibri"/>
            </a:endParaRPr>
          </a:p>
          <a:p>
            <a:pPr marL="10160" algn="ctr">
              <a:lnSpc>
                <a:spcPct val="100000"/>
              </a:lnSpc>
            </a:pPr>
            <a:r>
              <a:rPr sz="1400" spc="95" dirty="0">
                <a:latin typeface="Calibri"/>
                <a:cs typeface="Calibri"/>
              </a:rPr>
              <a:t>$20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or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$10.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10160" algn="ctr">
              <a:lnSpc>
                <a:spcPct val="100000"/>
              </a:lnSpc>
            </a:pPr>
            <a:r>
              <a:rPr sz="1400" spc="65" dirty="0">
                <a:latin typeface="Calibri"/>
                <a:cs typeface="Calibri"/>
              </a:rPr>
              <a:t>Every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bit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helps!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Calibri"/>
              <a:cs typeface="Calibri"/>
            </a:endParaRPr>
          </a:p>
          <a:p>
            <a:pPr marL="232410" marR="225425" algn="ctr">
              <a:lnSpc>
                <a:spcPct val="100000"/>
              </a:lnSpc>
            </a:pPr>
            <a:r>
              <a:rPr sz="1600" b="1" u="sng" spc="100" dirty="0">
                <a:solidFill>
                  <a:srgbClr val="A2238B"/>
                </a:solidFill>
                <a:uFill>
                  <a:solidFill>
                    <a:srgbClr val="A2238B"/>
                  </a:solidFill>
                </a:uFill>
                <a:latin typeface="Calibri"/>
                <a:cs typeface="Calibri"/>
                <a:hlinkClick r:id="rId3"/>
              </a:rPr>
              <a:t>www.icmarc.org/</a:t>
            </a:r>
            <a:r>
              <a:rPr sz="1600" b="1" spc="100" dirty="0">
                <a:solidFill>
                  <a:srgbClr val="A2238B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600" b="1" u="sng" spc="105" dirty="0">
                <a:solidFill>
                  <a:srgbClr val="A2238B"/>
                </a:solidFill>
                <a:uFill>
                  <a:solidFill>
                    <a:srgbClr val="A2238B"/>
                  </a:solidFill>
                </a:uFill>
                <a:latin typeface="Calibri"/>
                <a:cs typeface="Calibri"/>
                <a:hlinkClick r:id="rId3"/>
              </a:rPr>
              <a:t>costofdelay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50240" y="2291608"/>
            <a:ext cx="680720" cy="738505"/>
            <a:chOff x="7150240" y="2291608"/>
            <a:chExt cx="680720" cy="738505"/>
          </a:xfrm>
        </p:grpSpPr>
        <p:sp>
          <p:nvSpPr>
            <p:cNvPr id="24" name="object 24"/>
            <p:cNvSpPr/>
            <p:nvPr/>
          </p:nvSpPr>
          <p:spPr>
            <a:xfrm>
              <a:off x="7161585" y="2302953"/>
              <a:ext cx="657860" cy="314960"/>
            </a:xfrm>
            <a:custGeom>
              <a:avLst/>
              <a:gdLst/>
              <a:ahLst/>
              <a:cxnLst/>
              <a:rect l="l" t="t" r="r" b="b"/>
              <a:pathLst>
                <a:path w="657859" h="314960">
                  <a:moveTo>
                    <a:pt x="0" y="229124"/>
                  </a:moveTo>
                  <a:lnTo>
                    <a:pt x="329124" y="0"/>
                  </a:lnTo>
                  <a:lnTo>
                    <a:pt x="657796" y="228822"/>
                  </a:lnTo>
                  <a:lnTo>
                    <a:pt x="657796" y="300381"/>
                  </a:lnTo>
                  <a:lnTo>
                    <a:pt x="657796" y="308278"/>
                  </a:lnTo>
                  <a:lnTo>
                    <a:pt x="651400" y="314677"/>
                  </a:lnTo>
                  <a:lnTo>
                    <a:pt x="643509" y="314677"/>
                  </a:lnTo>
                  <a:lnTo>
                    <a:pt x="14286" y="314677"/>
                  </a:lnTo>
                  <a:lnTo>
                    <a:pt x="6395" y="314677"/>
                  </a:lnTo>
                  <a:lnTo>
                    <a:pt x="0" y="308278"/>
                  </a:lnTo>
                  <a:lnTo>
                    <a:pt x="0" y="300381"/>
                  </a:lnTo>
                  <a:lnTo>
                    <a:pt x="0" y="229124"/>
                  </a:lnTo>
                  <a:close/>
                </a:path>
              </a:pathLst>
            </a:custGeom>
            <a:ln w="2269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47306" y="2675121"/>
              <a:ext cx="0" cy="257810"/>
            </a:xfrm>
            <a:custGeom>
              <a:avLst/>
              <a:gdLst/>
              <a:ahLst/>
              <a:cxnLst/>
              <a:rect l="l" t="t" r="r" b="b"/>
              <a:pathLst>
                <a:path h="257810">
                  <a:moveTo>
                    <a:pt x="0" y="0"/>
                  </a:moveTo>
                  <a:lnTo>
                    <a:pt x="0" y="257491"/>
                  </a:lnTo>
                </a:path>
              </a:pathLst>
            </a:custGeom>
            <a:ln w="22677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04536" y="2675121"/>
              <a:ext cx="0" cy="257810"/>
            </a:xfrm>
            <a:custGeom>
              <a:avLst/>
              <a:gdLst/>
              <a:ahLst/>
              <a:cxnLst/>
              <a:rect l="l" t="t" r="r" b="b"/>
              <a:pathLst>
                <a:path h="257810">
                  <a:moveTo>
                    <a:pt x="0" y="0"/>
                  </a:moveTo>
                  <a:lnTo>
                    <a:pt x="0" y="257491"/>
                  </a:lnTo>
                </a:path>
              </a:pathLst>
            </a:custGeom>
            <a:ln w="22677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33284" y="2675121"/>
              <a:ext cx="0" cy="257810"/>
            </a:xfrm>
            <a:custGeom>
              <a:avLst/>
              <a:gdLst/>
              <a:ahLst/>
              <a:cxnLst/>
              <a:rect l="l" t="t" r="r" b="b"/>
              <a:pathLst>
                <a:path h="257810">
                  <a:moveTo>
                    <a:pt x="0" y="0"/>
                  </a:moveTo>
                  <a:lnTo>
                    <a:pt x="0" y="257491"/>
                  </a:lnTo>
                </a:path>
              </a:pathLst>
            </a:custGeom>
            <a:ln w="22677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76055" y="2675122"/>
              <a:ext cx="0" cy="257810"/>
            </a:xfrm>
            <a:custGeom>
              <a:avLst/>
              <a:gdLst/>
              <a:ahLst/>
              <a:cxnLst/>
              <a:rect l="l" t="t" r="r" b="b"/>
              <a:pathLst>
                <a:path h="257810">
                  <a:moveTo>
                    <a:pt x="0" y="0"/>
                  </a:moveTo>
                  <a:lnTo>
                    <a:pt x="0" y="257491"/>
                  </a:lnTo>
                </a:path>
              </a:pathLst>
            </a:custGeom>
            <a:ln w="22677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6057" y="2389038"/>
              <a:ext cx="108479" cy="17163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161591" y="2932614"/>
              <a:ext cx="657860" cy="86360"/>
            </a:xfrm>
            <a:custGeom>
              <a:avLst/>
              <a:gdLst/>
              <a:ahLst/>
              <a:cxnLst/>
              <a:rect l="l" t="t" r="r" b="b"/>
              <a:pathLst>
                <a:path w="657859" h="86360">
                  <a:moveTo>
                    <a:pt x="643206" y="0"/>
                  </a:moveTo>
                  <a:lnTo>
                    <a:pt x="651098" y="0"/>
                  </a:lnTo>
                  <a:lnTo>
                    <a:pt x="657493" y="6399"/>
                  </a:lnTo>
                  <a:lnTo>
                    <a:pt x="657493" y="14296"/>
                  </a:lnTo>
                  <a:lnTo>
                    <a:pt x="657493" y="71483"/>
                  </a:lnTo>
                  <a:lnTo>
                    <a:pt x="657493" y="79380"/>
                  </a:lnTo>
                  <a:lnTo>
                    <a:pt x="651098" y="85779"/>
                  </a:lnTo>
                  <a:lnTo>
                    <a:pt x="643206" y="85779"/>
                  </a:lnTo>
                  <a:lnTo>
                    <a:pt x="14286" y="85779"/>
                  </a:lnTo>
                  <a:lnTo>
                    <a:pt x="6395" y="85779"/>
                  </a:lnTo>
                  <a:lnTo>
                    <a:pt x="0" y="79380"/>
                  </a:lnTo>
                  <a:lnTo>
                    <a:pt x="0" y="71483"/>
                  </a:lnTo>
                  <a:lnTo>
                    <a:pt x="0" y="14296"/>
                  </a:lnTo>
                  <a:lnTo>
                    <a:pt x="0" y="6399"/>
                  </a:lnTo>
                  <a:lnTo>
                    <a:pt x="6395" y="0"/>
                  </a:lnTo>
                  <a:lnTo>
                    <a:pt x="14286" y="0"/>
                  </a:lnTo>
                  <a:lnTo>
                    <a:pt x="643206" y="0"/>
                  </a:lnTo>
                  <a:close/>
                </a:path>
              </a:pathLst>
            </a:custGeom>
            <a:ln w="22692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4990" y="2663444"/>
            <a:ext cx="8298815" cy="31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is administered</a:t>
            </a:r>
            <a:r>
              <a:rPr sz="24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by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seven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member</a:t>
            </a:r>
            <a:r>
              <a:rPr sz="24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Board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Trustees: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ndara"/>
              <a:cs typeface="Candara"/>
            </a:endParaRPr>
          </a:p>
          <a:p>
            <a:pPr marL="286385" marR="5080" indent="-274320">
              <a:lnSpc>
                <a:spcPct val="7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Three</a:t>
            </a:r>
            <a:r>
              <a:rPr sz="2400" b="1" spc="1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Trustees</a:t>
            </a:r>
            <a:r>
              <a:rPr sz="2400" b="1" spc="1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2400" b="1" spc="1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active</a:t>
            </a:r>
            <a:r>
              <a:rPr sz="2400" b="1" spc="1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employees</a:t>
            </a:r>
            <a:r>
              <a:rPr sz="2400" b="1" spc="1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&amp;</a:t>
            </a:r>
            <a:r>
              <a:rPr sz="2400" b="1" spc="1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members</a:t>
            </a:r>
            <a:r>
              <a:rPr sz="2400" b="1" spc="1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400" b="1" spc="1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400" b="1" spc="1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Plan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who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elected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by active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members;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0B6FC"/>
              </a:buClr>
              <a:buFont typeface="Arial"/>
              <a:buChar char="•"/>
            </a:pPr>
            <a:endParaRPr sz="2550">
              <a:latin typeface="Candara"/>
              <a:cs typeface="Candara"/>
            </a:endParaRPr>
          </a:p>
          <a:p>
            <a:pPr marL="286385" marR="6350" indent="-274320">
              <a:lnSpc>
                <a:spcPct val="7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Three</a:t>
            </a:r>
            <a:r>
              <a:rPr sz="2400" b="1" spc="1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Trustees</a:t>
            </a:r>
            <a:r>
              <a:rPr sz="2400" b="1" spc="1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2400" b="1" spc="1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appointed</a:t>
            </a:r>
            <a:r>
              <a:rPr sz="2400" b="1" spc="1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by</a:t>
            </a:r>
            <a:r>
              <a:rPr sz="2400" b="1" spc="1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City</a:t>
            </a:r>
            <a:r>
              <a:rPr sz="2400" b="1" spc="1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Commission</a:t>
            </a:r>
            <a:r>
              <a:rPr sz="2400" b="1" spc="1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&amp;</a:t>
            </a:r>
            <a:r>
              <a:rPr sz="2400" b="1" spc="1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must</a:t>
            </a:r>
            <a:r>
              <a:rPr sz="2400" b="1" spc="1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be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members</a:t>
            </a:r>
            <a:r>
              <a:rPr sz="24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Plan;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0B6FC"/>
              </a:buClr>
              <a:buFont typeface="Arial"/>
              <a:buChar char="•"/>
            </a:pPr>
            <a:endParaRPr sz="2550">
              <a:latin typeface="Candara"/>
              <a:cs typeface="Candara"/>
            </a:endParaRPr>
          </a:p>
          <a:p>
            <a:pPr marL="287020" marR="6350" indent="-274320">
              <a:lnSpc>
                <a:spcPct val="7000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Seventh</a:t>
            </a:r>
            <a:r>
              <a:rPr sz="2400" b="1" spc="2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Trustee</a:t>
            </a:r>
            <a:r>
              <a:rPr sz="2400" b="1" spc="2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2400" b="1" spc="30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selected</a:t>
            </a:r>
            <a:r>
              <a:rPr sz="2400" b="1" spc="30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by</a:t>
            </a:r>
            <a:r>
              <a:rPr sz="2400" b="1" spc="30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spc="3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majority</a:t>
            </a:r>
            <a:r>
              <a:rPr sz="2400" b="1" spc="3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vote</a:t>
            </a:r>
            <a:r>
              <a:rPr sz="2400" b="1" spc="2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400" b="1" spc="2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400" b="1" spc="3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other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six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Trustees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&amp;</a:t>
            </a:r>
            <a:r>
              <a:rPr sz="24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must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also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be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Plan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member.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5302" y="698912"/>
            <a:ext cx="7849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BACKGROUND</a:t>
            </a:r>
            <a:r>
              <a:rPr sz="4400" b="0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ABOUT</a:t>
            </a:r>
            <a:r>
              <a:rPr sz="4400" b="0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4400" b="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ndara"/>
                <a:cs typeface="Candara"/>
              </a:rPr>
              <a:t>PLAN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3004" y="2022348"/>
            <a:ext cx="8318500" cy="3962400"/>
          </a:xfrm>
          <a:custGeom>
            <a:avLst/>
            <a:gdLst/>
            <a:ahLst/>
            <a:cxnLst/>
            <a:rect l="l" t="t" r="r" b="b"/>
            <a:pathLst>
              <a:path w="8318500" h="3962400">
                <a:moveTo>
                  <a:pt x="8317992" y="0"/>
                </a:moveTo>
                <a:lnTo>
                  <a:pt x="0" y="0"/>
                </a:lnTo>
                <a:lnTo>
                  <a:pt x="0" y="3962400"/>
                </a:lnTo>
                <a:lnTo>
                  <a:pt x="8317992" y="3962400"/>
                </a:lnTo>
                <a:lnTo>
                  <a:pt x="8317992" y="0"/>
                </a:lnTo>
                <a:close/>
              </a:path>
            </a:pathLst>
          </a:custGeom>
          <a:solidFill>
            <a:srgbClr val="E7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9902" y="6444488"/>
            <a:ext cx="47771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solidFill>
                  <a:srgbClr val="5D5D5D"/>
                </a:solidFill>
                <a:latin typeface="Calibri"/>
                <a:cs typeface="Calibri"/>
              </a:rPr>
              <a:t>Source:</a:t>
            </a:r>
            <a:r>
              <a:rPr sz="800" spc="11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U.S.</a:t>
            </a:r>
            <a:r>
              <a:rPr sz="800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Department</a:t>
            </a:r>
            <a:r>
              <a:rPr sz="800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800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Labor,</a:t>
            </a:r>
            <a:r>
              <a:rPr sz="800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5D5D5D"/>
                </a:solidFill>
                <a:latin typeface="Calibri"/>
                <a:cs typeface="Calibri"/>
              </a:rPr>
              <a:t>“Savings</a:t>
            </a:r>
            <a:r>
              <a:rPr sz="800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Fitness:</a:t>
            </a:r>
            <a:r>
              <a:rPr sz="800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spc="95" dirty="0">
                <a:solidFill>
                  <a:srgbClr val="5D5D5D"/>
                </a:solidFill>
                <a:latin typeface="Calibri"/>
                <a:cs typeface="Calibri"/>
              </a:rPr>
              <a:t>A</a:t>
            </a:r>
            <a:r>
              <a:rPr sz="800" spc="1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spc="60" dirty="0">
                <a:solidFill>
                  <a:srgbClr val="5D5D5D"/>
                </a:solidFill>
                <a:latin typeface="Calibri"/>
                <a:cs typeface="Calibri"/>
              </a:rPr>
              <a:t>Guide</a:t>
            </a:r>
            <a:r>
              <a:rPr sz="800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to</a:t>
            </a:r>
            <a:r>
              <a:rPr sz="800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800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Money</a:t>
            </a:r>
            <a:r>
              <a:rPr sz="800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spc="60" dirty="0">
                <a:solidFill>
                  <a:srgbClr val="5D5D5D"/>
                </a:solidFill>
                <a:latin typeface="Calibri"/>
                <a:cs typeface="Calibri"/>
              </a:rPr>
              <a:t>and</a:t>
            </a:r>
            <a:r>
              <a:rPr sz="800" spc="1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800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Financial</a:t>
            </a:r>
            <a:r>
              <a:rPr sz="800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D5D5D"/>
                </a:solidFill>
                <a:latin typeface="Calibri"/>
                <a:cs typeface="Calibri"/>
              </a:rPr>
              <a:t>Future”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460" y="2093609"/>
            <a:ext cx="7666355" cy="37401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812165">
              <a:lnSpc>
                <a:spcPct val="100000"/>
              </a:lnSpc>
              <a:spcBef>
                <a:spcPts val="445"/>
              </a:spcBef>
            </a:pPr>
            <a:r>
              <a:rPr sz="2400" b="1" spc="170" dirty="0">
                <a:solidFill>
                  <a:srgbClr val="005A8D"/>
                </a:solidFill>
                <a:latin typeface="Calibri"/>
                <a:cs typeface="Calibri"/>
              </a:rPr>
              <a:t>You</a:t>
            </a:r>
            <a:r>
              <a:rPr sz="2400" b="1" spc="5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400" spc="125" dirty="0">
                <a:solidFill>
                  <a:srgbClr val="1E3764"/>
                </a:solidFill>
                <a:latin typeface="Calibri"/>
                <a:cs typeface="Calibri"/>
              </a:rPr>
              <a:t>save</a:t>
            </a:r>
            <a:r>
              <a:rPr sz="2400" spc="6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400" spc="140" dirty="0">
                <a:solidFill>
                  <a:srgbClr val="1E3764"/>
                </a:solidFill>
                <a:latin typeface="Calibri"/>
                <a:cs typeface="Calibri"/>
              </a:rPr>
              <a:t>$1,000</a:t>
            </a:r>
            <a:r>
              <a:rPr sz="2400" spc="4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1E3764"/>
                </a:solidFill>
                <a:latin typeface="Calibri"/>
                <a:cs typeface="Calibri"/>
              </a:rPr>
              <a:t>yearly from</a:t>
            </a:r>
            <a:r>
              <a:rPr sz="2400" spc="7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400" b="1" spc="270" dirty="0">
                <a:solidFill>
                  <a:srgbClr val="1E3764"/>
                </a:solidFill>
                <a:latin typeface="Calibri"/>
                <a:cs typeface="Calibri"/>
              </a:rPr>
              <a:t>age</a:t>
            </a:r>
            <a:r>
              <a:rPr sz="2400" b="1" spc="6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400" b="1" spc="225" dirty="0">
                <a:solidFill>
                  <a:srgbClr val="1E3764"/>
                </a:solidFill>
                <a:latin typeface="Calibri"/>
                <a:cs typeface="Calibri"/>
              </a:rPr>
              <a:t>20-</a:t>
            </a:r>
            <a:r>
              <a:rPr sz="2400" b="1" spc="295" dirty="0">
                <a:solidFill>
                  <a:srgbClr val="1E3764"/>
                </a:solidFill>
                <a:latin typeface="Calibri"/>
                <a:cs typeface="Calibri"/>
              </a:rPr>
              <a:t>30</a:t>
            </a:r>
            <a:endParaRPr sz="2400">
              <a:latin typeface="Calibri"/>
              <a:cs typeface="Calibri"/>
            </a:endParaRPr>
          </a:p>
          <a:p>
            <a:pPr marL="4718050">
              <a:lnSpc>
                <a:spcPct val="100000"/>
              </a:lnSpc>
              <a:spcBef>
                <a:spcPts val="700"/>
              </a:spcBef>
            </a:pPr>
            <a:r>
              <a:rPr sz="4800" b="1" spc="585" dirty="0">
                <a:solidFill>
                  <a:srgbClr val="005A8D"/>
                </a:solidFill>
                <a:latin typeface="Calibri"/>
                <a:cs typeface="Calibri"/>
              </a:rPr>
              <a:t>$168,515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0"/>
              </a:spcBef>
              <a:tabLst>
                <a:tab pos="781050" algn="l"/>
                <a:tab pos="1511300" algn="l"/>
                <a:tab pos="2241550" algn="l"/>
                <a:tab pos="2971165" algn="l"/>
                <a:tab pos="3701415" algn="l"/>
                <a:tab pos="4431665" algn="l"/>
                <a:tab pos="5161915" algn="l"/>
                <a:tab pos="5892165" algn="l"/>
                <a:tab pos="6622415" algn="l"/>
                <a:tab pos="7352030" algn="l"/>
              </a:tabLst>
            </a:pPr>
            <a:r>
              <a:rPr sz="1800" b="1" spc="175" dirty="0">
                <a:solidFill>
                  <a:srgbClr val="5D5D5D"/>
                </a:solidFill>
                <a:latin typeface="Calibri"/>
                <a:cs typeface="Calibri"/>
              </a:rPr>
              <a:t>AGE</a:t>
            </a:r>
            <a:r>
              <a:rPr sz="1800" b="1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100" dirty="0">
                <a:solidFill>
                  <a:srgbClr val="5D5D5D"/>
                </a:solidFill>
                <a:latin typeface="Calibri"/>
                <a:cs typeface="Calibri"/>
              </a:rPr>
              <a:t>20</a:t>
            </a:r>
            <a:r>
              <a:rPr sz="18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100" dirty="0">
                <a:solidFill>
                  <a:srgbClr val="5D5D5D"/>
                </a:solidFill>
                <a:latin typeface="Calibri"/>
                <a:cs typeface="Calibri"/>
              </a:rPr>
              <a:t>25</a:t>
            </a:r>
            <a:r>
              <a:rPr sz="18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100" dirty="0">
                <a:solidFill>
                  <a:srgbClr val="5D5D5D"/>
                </a:solidFill>
                <a:latin typeface="Calibri"/>
                <a:cs typeface="Calibri"/>
              </a:rPr>
              <a:t>30</a:t>
            </a:r>
            <a:r>
              <a:rPr sz="18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100" dirty="0">
                <a:solidFill>
                  <a:srgbClr val="5D5D5D"/>
                </a:solidFill>
                <a:latin typeface="Calibri"/>
                <a:cs typeface="Calibri"/>
              </a:rPr>
              <a:t>35</a:t>
            </a:r>
            <a:r>
              <a:rPr sz="18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100" dirty="0">
                <a:solidFill>
                  <a:srgbClr val="5D5D5D"/>
                </a:solidFill>
                <a:latin typeface="Calibri"/>
                <a:cs typeface="Calibri"/>
              </a:rPr>
              <a:t>40</a:t>
            </a:r>
            <a:r>
              <a:rPr sz="18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100" dirty="0">
                <a:solidFill>
                  <a:srgbClr val="5D5D5D"/>
                </a:solidFill>
                <a:latin typeface="Calibri"/>
                <a:cs typeface="Calibri"/>
              </a:rPr>
              <a:t>45</a:t>
            </a:r>
            <a:r>
              <a:rPr sz="18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100" dirty="0">
                <a:solidFill>
                  <a:srgbClr val="5D5D5D"/>
                </a:solidFill>
                <a:latin typeface="Calibri"/>
                <a:cs typeface="Calibri"/>
              </a:rPr>
              <a:t>50</a:t>
            </a:r>
            <a:r>
              <a:rPr sz="18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100" dirty="0">
                <a:solidFill>
                  <a:srgbClr val="5D5D5D"/>
                </a:solidFill>
                <a:latin typeface="Calibri"/>
                <a:cs typeface="Calibri"/>
              </a:rPr>
              <a:t>55</a:t>
            </a:r>
            <a:r>
              <a:rPr sz="18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100" dirty="0">
                <a:solidFill>
                  <a:srgbClr val="5D5D5D"/>
                </a:solidFill>
                <a:latin typeface="Calibri"/>
                <a:cs typeface="Calibri"/>
              </a:rPr>
              <a:t>60</a:t>
            </a:r>
            <a:r>
              <a:rPr sz="18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1800" spc="95" dirty="0">
                <a:solidFill>
                  <a:srgbClr val="5D5D5D"/>
                </a:solidFill>
                <a:latin typeface="Calibri"/>
                <a:cs typeface="Calibri"/>
              </a:rPr>
              <a:t>65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50">
              <a:latin typeface="Calibri"/>
              <a:cs typeface="Calibri"/>
            </a:endParaRPr>
          </a:p>
          <a:p>
            <a:pPr marR="37465" algn="r">
              <a:lnSpc>
                <a:spcPct val="100000"/>
              </a:lnSpc>
            </a:pPr>
            <a:r>
              <a:rPr sz="3200" b="1" spc="380" dirty="0">
                <a:solidFill>
                  <a:srgbClr val="00838A"/>
                </a:solidFill>
                <a:latin typeface="Calibri"/>
                <a:cs typeface="Calibri"/>
              </a:rPr>
              <a:t>$147,914</a:t>
            </a:r>
            <a:endParaRPr sz="3200">
              <a:latin typeface="Calibri"/>
              <a:cs typeface="Calibri"/>
            </a:endParaRPr>
          </a:p>
          <a:p>
            <a:pPr marL="2376170" marR="876300">
              <a:lnSpc>
                <a:spcPct val="100000"/>
              </a:lnSpc>
              <a:spcBef>
                <a:spcPts val="3425"/>
              </a:spcBef>
            </a:pPr>
            <a:r>
              <a:rPr sz="2400" b="1" spc="145" dirty="0">
                <a:solidFill>
                  <a:srgbClr val="00838A"/>
                </a:solidFill>
                <a:latin typeface="Calibri"/>
                <a:cs typeface="Calibri"/>
              </a:rPr>
              <a:t>Your</a:t>
            </a:r>
            <a:r>
              <a:rPr sz="2400" b="1" spc="50" dirty="0">
                <a:solidFill>
                  <a:srgbClr val="00838A"/>
                </a:solidFill>
                <a:latin typeface="Calibri"/>
                <a:cs typeface="Calibri"/>
              </a:rPr>
              <a:t> </a:t>
            </a:r>
            <a:r>
              <a:rPr sz="2400" b="1" spc="160" dirty="0">
                <a:solidFill>
                  <a:srgbClr val="00838A"/>
                </a:solidFill>
                <a:latin typeface="Calibri"/>
                <a:cs typeface="Calibri"/>
              </a:rPr>
              <a:t>friend</a:t>
            </a:r>
            <a:r>
              <a:rPr sz="2400" b="1" spc="70" dirty="0">
                <a:solidFill>
                  <a:srgbClr val="00838A"/>
                </a:solidFill>
                <a:latin typeface="Calibri"/>
                <a:cs typeface="Calibri"/>
              </a:rPr>
              <a:t> </a:t>
            </a:r>
            <a:r>
              <a:rPr sz="2400" spc="120" dirty="0">
                <a:solidFill>
                  <a:srgbClr val="5D5D5D"/>
                </a:solidFill>
                <a:latin typeface="Calibri"/>
                <a:cs typeface="Calibri"/>
              </a:rPr>
              <a:t>saves</a:t>
            </a:r>
            <a:r>
              <a:rPr sz="2400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spc="140" dirty="0">
                <a:solidFill>
                  <a:srgbClr val="5D5D5D"/>
                </a:solidFill>
                <a:latin typeface="Calibri"/>
                <a:cs typeface="Calibri"/>
              </a:rPr>
              <a:t>$1,000</a:t>
            </a:r>
            <a:r>
              <a:rPr sz="2400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spc="70" dirty="0">
                <a:solidFill>
                  <a:srgbClr val="5D5D5D"/>
                </a:solidFill>
                <a:latin typeface="Calibri"/>
                <a:cs typeface="Calibri"/>
              </a:rPr>
              <a:t>yearly </a:t>
            </a:r>
            <a:r>
              <a:rPr sz="2400" spc="50" dirty="0">
                <a:solidFill>
                  <a:srgbClr val="5D5D5D"/>
                </a:solidFill>
                <a:latin typeface="Calibri"/>
                <a:cs typeface="Calibri"/>
              </a:rPr>
              <a:t>later</a:t>
            </a:r>
            <a:r>
              <a:rPr sz="2400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5D5D5D"/>
                </a:solidFill>
                <a:latin typeface="Calibri"/>
                <a:cs typeface="Calibri"/>
              </a:rPr>
              <a:t>from</a:t>
            </a:r>
            <a:r>
              <a:rPr sz="2400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b="1" spc="245" dirty="0">
                <a:solidFill>
                  <a:srgbClr val="5D5D5D"/>
                </a:solidFill>
                <a:latin typeface="Calibri"/>
                <a:cs typeface="Calibri"/>
              </a:rPr>
              <a:t>ages</a:t>
            </a:r>
            <a:r>
              <a:rPr sz="2400" b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b="1" spc="225" dirty="0">
                <a:solidFill>
                  <a:srgbClr val="5D5D5D"/>
                </a:solidFill>
                <a:latin typeface="Calibri"/>
                <a:cs typeface="Calibri"/>
              </a:rPr>
              <a:t>30-</a:t>
            </a:r>
            <a:r>
              <a:rPr sz="2400" b="1" spc="295" dirty="0">
                <a:solidFill>
                  <a:srgbClr val="5D5D5D"/>
                </a:solidFill>
                <a:latin typeface="Calibri"/>
                <a:cs typeface="Calibri"/>
              </a:rPr>
              <a:t>65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2475" y="3174492"/>
            <a:ext cx="6832600" cy="1771014"/>
            <a:chOff x="1522475" y="3174492"/>
            <a:chExt cx="6832600" cy="1771014"/>
          </a:xfrm>
        </p:grpSpPr>
        <p:sp>
          <p:nvSpPr>
            <p:cNvPr id="10" name="object 10"/>
            <p:cNvSpPr/>
            <p:nvPr/>
          </p:nvSpPr>
          <p:spPr>
            <a:xfrm>
              <a:off x="1522475" y="3174492"/>
              <a:ext cx="1564005" cy="182880"/>
            </a:xfrm>
            <a:custGeom>
              <a:avLst/>
              <a:gdLst/>
              <a:ahLst/>
              <a:cxnLst/>
              <a:rect l="l" t="t" r="r" b="b"/>
              <a:pathLst>
                <a:path w="1564005" h="182879">
                  <a:moveTo>
                    <a:pt x="1563624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563624" y="182879"/>
                  </a:lnTo>
                  <a:lnTo>
                    <a:pt x="1563624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86100" y="4762500"/>
              <a:ext cx="5268595" cy="182880"/>
            </a:xfrm>
            <a:custGeom>
              <a:avLst/>
              <a:gdLst/>
              <a:ahLst/>
              <a:cxnLst/>
              <a:rect l="l" t="t" r="r" b="b"/>
              <a:pathLst>
                <a:path w="5268595" h="182879">
                  <a:moveTo>
                    <a:pt x="5268467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5268467" y="182880"/>
                  </a:lnTo>
                  <a:lnTo>
                    <a:pt x="5268467" y="0"/>
                  </a:lnTo>
                  <a:close/>
                </a:path>
              </a:pathLst>
            </a:custGeom>
            <a:solidFill>
              <a:srgbClr val="00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8782" y="729028"/>
            <a:ext cx="6620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250" dirty="0"/>
              <a:t>Get</a:t>
            </a:r>
            <a:r>
              <a:rPr spc="85" dirty="0"/>
              <a:t> </a:t>
            </a:r>
            <a:r>
              <a:rPr spc="220" dirty="0"/>
              <a:t>a</a:t>
            </a:r>
            <a:r>
              <a:rPr spc="85" dirty="0"/>
              <a:t> </a:t>
            </a:r>
            <a:r>
              <a:rPr i="1" spc="310" dirty="0">
                <a:latin typeface="Calibri"/>
                <a:cs typeface="Calibri"/>
              </a:rPr>
              <a:t>huge</a:t>
            </a:r>
            <a:r>
              <a:rPr i="1" spc="85" dirty="0">
                <a:latin typeface="Calibri"/>
                <a:cs typeface="Calibri"/>
              </a:rPr>
              <a:t> </a:t>
            </a:r>
            <a:r>
              <a:rPr spc="200" dirty="0"/>
              <a:t>potential</a:t>
            </a:r>
            <a:r>
              <a:rPr spc="85" dirty="0"/>
              <a:t> </a:t>
            </a:r>
            <a:r>
              <a:rPr spc="225" dirty="0"/>
              <a:t>benefit</a:t>
            </a:r>
            <a:r>
              <a:rPr spc="85" dirty="0"/>
              <a:t> </a:t>
            </a:r>
            <a:r>
              <a:rPr spc="190" dirty="0"/>
              <a:t>from </a:t>
            </a:r>
            <a:r>
              <a:rPr spc="310" dirty="0"/>
              <a:t>compounding</a:t>
            </a:r>
            <a:r>
              <a:rPr spc="90" dirty="0"/>
              <a:t> </a:t>
            </a:r>
            <a:r>
              <a:rPr spc="160" dirty="0"/>
              <a:t>interest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0762" y="3450808"/>
            <a:ext cx="2856230" cy="12700"/>
          </a:xfrm>
          <a:custGeom>
            <a:avLst/>
            <a:gdLst/>
            <a:ahLst/>
            <a:cxnLst/>
            <a:rect l="l" t="t" r="r" b="b"/>
            <a:pathLst>
              <a:path w="2856229" h="12700">
                <a:moveTo>
                  <a:pt x="2855976" y="0"/>
                </a:moveTo>
                <a:lnTo>
                  <a:pt x="1903983" y="0"/>
                </a:lnTo>
                <a:lnTo>
                  <a:pt x="0" y="0"/>
                </a:lnTo>
                <a:lnTo>
                  <a:pt x="0" y="12179"/>
                </a:lnTo>
                <a:lnTo>
                  <a:pt x="2855976" y="12179"/>
                </a:lnTo>
                <a:lnTo>
                  <a:pt x="2855976" y="0"/>
                </a:lnTo>
                <a:close/>
              </a:path>
            </a:pathLst>
          </a:custGeom>
          <a:solidFill>
            <a:srgbClr val="A223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98064" y="726439"/>
            <a:ext cx="424751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We’re</a:t>
            </a:r>
            <a:r>
              <a:rPr spc="65" dirty="0"/>
              <a:t> </a:t>
            </a:r>
            <a:r>
              <a:rPr spc="265" dirty="0"/>
              <a:t>on</a:t>
            </a:r>
            <a:r>
              <a:rPr spc="80" dirty="0"/>
              <a:t> </a:t>
            </a:r>
            <a:r>
              <a:rPr spc="204" dirty="0"/>
              <a:t>the</a:t>
            </a:r>
            <a:r>
              <a:rPr spc="50" dirty="0"/>
              <a:t> </a:t>
            </a:r>
            <a:r>
              <a:rPr spc="290" dirty="0"/>
              <a:t>Journey </a:t>
            </a:r>
            <a:r>
              <a:rPr spc="210" dirty="0"/>
              <a:t>With</a:t>
            </a:r>
            <a:r>
              <a:rPr spc="-10" dirty="0"/>
              <a:t> </a:t>
            </a:r>
            <a:r>
              <a:rPr spc="204" dirty="0"/>
              <a:t>You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7264" y="2173184"/>
            <a:ext cx="4328160" cy="231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449580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latin typeface="Calibri"/>
                <a:cs typeface="Calibri"/>
              </a:rPr>
              <a:t>To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40" dirty="0">
                <a:latin typeface="Calibri"/>
                <a:cs typeface="Calibri"/>
              </a:rPr>
              <a:t>get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started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in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your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plan,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enroll </a:t>
            </a:r>
            <a:r>
              <a:rPr sz="2000" spc="105" dirty="0">
                <a:latin typeface="Calibri"/>
                <a:cs typeface="Calibri"/>
              </a:rPr>
              <a:t>through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website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000" b="1" spc="10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2000" b="1" spc="4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b="1" spc="105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000" b="1" spc="10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000" b="1" spc="11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000" b="1" spc="105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000" b="1" spc="114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000" b="1" spc="7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000" b="1" spc="11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000" b="1" spc="105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000" b="1" spc="114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000" b="1" spc="65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000" b="1" spc="-285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700" spc="-487" baseline="-18518" dirty="0">
                <a:solidFill>
                  <a:srgbClr val="1E3764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000" b="1" spc="-215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700" spc="-727" baseline="-18518" dirty="0">
                <a:solidFill>
                  <a:srgbClr val="1E3764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000" b="1" spc="-29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700" spc="-1380" baseline="-18518" dirty="0">
                <a:solidFill>
                  <a:srgbClr val="1E3764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000" b="1" spc="1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700" spc="-307" baseline="-18518" dirty="0">
                <a:solidFill>
                  <a:srgbClr val="1E3764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000" b="1" spc="-30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700" spc="-97" baseline="-18518" dirty="0">
                <a:solidFill>
                  <a:srgbClr val="1E3764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000" b="1" spc="-835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700" spc="150" baseline="-18518" dirty="0">
                <a:solidFill>
                  <a:srgbClr val="1E3764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700" spc="-2182" baseline="-18518" dirty="0">
                <a:solidFill>
                  <a:srgbClr val="1E3764"/>
                </a:solidFill>
                <a:latin typeface="Calibri"/>
                <a:cs typeface="Calibri"/>
                <a:hlinkClick r:id="rId4"/>
              </a:rPr>
              <a:t>@</a:t>
            </a:r>
            <a:r>
              <a:rPr sz="2000" b="1" spc="11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000" b="1" spc="295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700" spc="172" baseline="-18518" dirty="0">
                <a:solidFill>
                  <a:srgbClr val="1E3764"/>
                </a:solidFill>
                <a:latin typeface="Calibri"/>
                <a:cs typeface="Calibri"/>
              </a:rPr>
              <a:t>s</a:t>
            </a:r>
            <a:r>
              <a:rPr sz="2700" spc="157" baseline="-18518" dirty="0">
                <a:solidFill>
                  <a:srgbClr val="1E3764"/>
                </a:solidFill>
                <a:latin typeface="Calibri"/>
                <a:cs typeface="Calibri"/>
              </a:rPr>
              <a:t>un</a:t>
            </a:r>
            <a:r>
              <a:rPr sz="2700" spc="165" baseline="-18518" dirty="0">
                <a:solidFill>
                  <a:srgbClr val="1E3764"/>
                </a:solidFill>
                <a:latin typeface="Calibri"/>
                <a:cs typeface="Calibri"/>
              </a:rPr>
              <a:t>r</a:t>
            </a:r>
            <a:r>
              <a:rPr sz="2700" spc="172" baseline="-18518" dirty="0">
                <a:solidFill>
                  <a:srgbClr val="1E3764"/>
                </a:solidFill>
                <a:latin typeface="Calibri"/>
                <a:cs typeface="Calibri"/>
              </a:rPr>
              <a:t>is</a:t>
            </a:r>
            <a:r>
              <a:rPr sz="2700" spc="165" baseline="-18518" dirty="0">
                <a:solidFill>
                  <a:srgbClr val="1E3764"/>
                </a:solidFill>
                <a:latin typeface="Calibri"/>
                <a:cs typeface="Calibri"/>
              </a:rPr>
              <a:t>e</a:t>
            </a:r>
            <a:r>
              <a:rPr sz="2700" spc="150" baseline="-18518" dirty="0">
                <a:solidFill>
                  <a:srgbClr val="1E3764"/>
                </a:solidFill>
                <a:latin typeface="Calibri"/>
                <a:cs typeface="Calibri"/>
              </a:rPr>
              <a:t>f</a:t>
            </a:r>
            <a:r>
              <a:rPr sz="2700" spc="165" baseline="-18518" dirty="0">
                <a:solidFill>
                  <a:srgbClr val="1E3764"/>
                </a:solidFill>
                <a:latin typeface="Calibri"/>
                <a:cs typeface="Calibri"/>
              </a:rPr>
              <a:t>l.gov</a:t>
            </a:r>
            <a:endParaRPr sz="2700" baseline="-1851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"/>
              <a:cs typeface="Calibri"/>
            </a:endParaRPr>
          </a:p>
          <a:p>
            <a:pPr marL="63500" marR="435609">
              <a:lnSpc>
                <a:spcPct val="100000"/>
              </a:lnSpc>
            </a:pPr>
            <a:r>
              <a:rPr sz="2000" spc="95" dirty="0">
                <a:latin typeface="Calibri"/>
                <a:cs typeface="Calibri"/>
              </a:rPr>
              <a:t>or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schedule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an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appointment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with </a:t>
            </a:r>
            <a:r>
              <a:rPr sz="2000" spc="80" dirty="0">
                <a:latin typeface="Calibri"/>
                <a:cs typeface="Calibri"/>
              </a:rPr>
              <a:t>your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Retirement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Plans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Specialist.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25991" y="1606178"/>
            <a:ext cx="538480" cy="572135"/>
            <a:chOff x="425991" y="1606178"/>
            <a:chExt cx="538480" cy="572135"/>
          </a:xfrm>
        </p:grpSpPr>
        <p:sp>
          <p:nvSpPr>
            <p:cNvPr id="7" name="object 7"/>
            <p:cNvSpPr/>
            <p:nvPr/>
          </p:nvSpPr>
          <p:spPr>
            <a:xfrm>
              <a:off x="716546" y="1710327"/>
              <a:ext cx="242570" cy="363855"/>
            </a:xfrm>
            <a:custGeom>
              <a:avLst/>
              <a:gdLst/>
              <a:ahLst/>
              <a:cxnLst/>
              <a:rect l="l" t="t" r="r" b="b"/>
              <a:pathLst>
                <a:path w="242569" h="363855">
                  <a:moveTo>
                    <a:pt x="20156" y="0"/>
                  </a:moveTo>
                  <a:lnTo>
                    <a:pt x="12168" y="1807"/>
                  </a:lnTo>
                  <a:lnTo>
                    <a:pt x="5714" y="6376"/>
                  </a:lnTo>
                  <a:lnTo>
                    <a:pt x="1443" y="13031"/>
                  </a:lnTo>
                  <a:lnTo>
                    <a:pt x="0" y="21094"/>
                  </a:lnTo>
                  <a:lnTo>
                    <a:pt x="0" y="342189"/>
                  </a:lnTo>
                  <a:lnTo>
                    <a:pt x="1443" y="350252"/>
                  </a:lnTo>
                  <a:lnTo>
                    <a:pt x="5714" y="356907"/>
                  </a:lnTo>
                  <a:lnTo>
                    <a:pt x="12168" y="361476"/>
                  </a:lnTo>
                  <a:lnTo>
                    <a:pt x="20156" y="363284"/>
                  </a:lnTo>
                  <a:lnTo>
                    <a:pt x="222209" y="363284"/>
                  </a:lnTo>
                  <a:lnTo>
                    <a:pt x="230187" y="361477"/>
                  </a:lnTo>
                  <a:lnTo>
                    <a:pt x="236629" y="356909"/>
                  </a:lnTo>
                  <a:lnTo>
                    <a:pt x="240890" y="350258"/>
                  </a:lnTo>
                  <a:lnTo>
                    <a:pt x="242320" y="342202"/>
                  </a:lnTo>
                  <a:lnTo>
                    <a:pt x="242320" y="21317"/>
                  </a:lnTo>
                  <a:lnTo>
                    <a:pt x="240894" y="13261"/>
                  </a:lnTo>
                  <a:lnTo>
                    <a:pt x="236638" y="6607"/>
                  </a:lnTo>
                  <a:lnTo>
                    <a:pt x="230198" y="2035"/>
                  </a:lnTo>
                  <a:lnTo>
                    <a:pt x="222222" y="222"/>
                  </a:lnTo>
                  <a:lnTo>
                    <a:pt x="20156" y="0"/>
                  </a:lnTo>
                  <a:close/>
                </a:path>
              </a:pathLst>
            </a:custGeom>
            <a:ln w="1112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7415" y="1771163"/>
              <a:ext cx="121285" cy="60960"/>
            </a:xfrm>
            <a:custGeom>
              <a:avLst/>
              <a:gdLst/>
              <a:ahLst/>
              <a:cxnLst/>
              <a:rect l="l" t="t" r="r" b="b"/>
              <a:pathLst>
                <a:path w="121284" h="60960">
                  <a:moveTo>
                    <a:pt x="0" y="0"/>
                  </a:moveTo>
                  <a:lnTo>
                    <a:pt x="120982" y="0"/>
                  </a:lnTo>
                  <a:lnTo>
                    <a:pt x="120982" y="60480"/>
                  </a:lnTo>
                  <a:lnTo>
                    <a:pt x="0" y="60480"/>
                  </a:lnTo>
                  <a:lnTo>
                    <a:pt x="0" y="0"/>
                  </a:lnTo>
                  <a:close/>
                </a:path>
              </a:pathLst>
            </a:custGeom>
            <a:ln w="1112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286" y="201312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256" y="0"/>
                  </a:lnTo>
                </a:path>
              </a:pathLst>
            </a:custGeom>
            <a:ln w="1112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2755" y="201312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256" y="0"/>
                  </a:lnTo>
                </a:path>
              </a:pathLst>
            </a:custGeom>
            <a:ln w="1112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3269" y="201312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212" y="0"/>
                  </a:lnTo>
                </a:path>
              </a:pathLst>
            </a:custGeom>
            <a:ln w="1112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286" y="1952644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256" y="0"/>
                  </a:lnTo>
                </a:path>
              </a:pathLst>
            </a:custGeom>
            <a:ln w="1112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2756" y="195264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256" y="0"/>
                  </a:lnTo>
                </a:path>
              </a:pathLst>
            </a:custGeom>
            <a:ln w="1112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3269" y="1952642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212" y="0"/>
                  </a:lnTo>
                </a:path>
              </a:pathLst>
            </a:custGeom>
            <a:ln w="1112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287" y="189211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256" y="0"/>
                  </a:lnTo>
                </a:path>
              </a:pathLst>
            </a:custGeom>
            <a:ln w="1112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2756" y="189211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256" y="0"/>
                  </a:lnTo>
                </a:path>
              </a:pathLst>
            </a:custGeom>
            <a:ln w="1112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3269" y="189211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212" y="0"/>
                  </a:lnTo>
                </a:path>
              </a:pathLst>
            </a:custGeom>
            <a:ln w="1112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9942" y="1795553"/>
              <a:ext cx="60960" cy="280035"/>
            </a:xfrm>
            <a:custGeom>
              <a:avLst/>
              <a:gdLst/>
              <a:ahLst/>
              <a:cxnLst/>
              <a:rect l="l" t="t" r="r" b="b"/>
              <a:pathLst>
                <a:path w="60959" h="280035">
                  <a:moveTo>
                    <a:pt x="0" y="0"/>
                  </a:moveTo>
                  <a:lnTo>
                    <a:pt x="60468" y="0"/>
                  </a:lnTo>
                  <a:lnTo>
                    <a:pt x="60468" y="60480"/>
                  </a:lnTo>
                  <a:lnTo>
                    <a:pt x="0" y="60480"/>
                  </a:lnTo>
                  <a:lnTo>
                    <a:pt x="0" y="0"/>
                  </a:lnTo>
                  <a:close/>
                </a:path>
                <a:path w="60959" h="280035">
                  <a:moveTo>
                    <a:pt x="0" y="111521"/>
                  </a:moveTo>
                  <a:lnTo>
                    <a:pt x="60468" y="111521"/>
                  </a:lnTo>
                  <a:lnTo>
                    <a:pt x="60468" y="172002"/>
                  </a:lnTo>
                  <a:lnTo>
                    <a:pt x="0" y="172002"/>
                  </a:lnTo>
                  <a:lnTo>
                    <a:pt x="0" y="111521"/>
                  </a:lnTo>
                  <a:close/>
                </a:path>
                <a:path w="60959" h="280035">
                  <a:moveTo>
                    <a:pt x="0" y="219532"/>
                  </a:moveTo>
                  <a:lnTo>
                    <a:pt x="60468" y="219532"/>
                  </a:lnTo>
                  <a:lnTo>
                    <a:pt x="60468" y="280013"/>
                  </a:lnTo>
                  <a:lnTo>
                    <a:pt x="0" y="280013"/>
                  </a:lnTo>
                  <a:lnTo>
                    <a:pt x="0" y="219532"/>
                  </a:lnTo>
                  <a:close/>
                </a:path>
              </a:pathLst>
            </a:custGeom>
            <a:ln w="1112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504" y="1935549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>
                  <a:moveTo>
                    <a:pt x="0" y="0"/>
                  </a:moveTo>
                  <a:lnTo>
                    <a:pt x="138825" y="0"/>
                  </a:lnTo>
                </a:path>
              </a:pathLst>
            </a:custGeom>
            <a:ln w="1112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3504" y="2045339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>
                  <a:moveTo>
                    <a:pt x="0" y="0"/>
                  </a:moveTo>
                  <a:lnTo>
                    <a:pt x="138825" y="0"/>
                  </a:lnTo>
                </a:path>
              </a:pathLst>
            </a:custGeom>
            <a:ln w="1112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504" y="182580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>
                  <a:moveTo>
                    <a:pt x="0" y="0"/>
                  </a:moveTo>
                  <a:lnTo>
                    <a:pt x="138825" y="0"/>
                  </a:lnTo>
                </a:path>
              </a:pathLst>
            </a:custGeom>
            <a:ln w="1112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554" y="161174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8845" y="0"/>
                  </a:moveTo>
                  <a:lnTo>
                    <a:pt x="78845" y="78860"/>
                  </a:lnTo>
                  <a:lnTo>
                    <a:pt x="0" y="78860"/>
                  </a:lnTo>
                </a:path>
              </a:pathLst>
            </a:custGeom>
            <a:ln w="1112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1554" y="1611872"/>
              <a:ext cx="390525" cy="560705"/>
            </a:xfrm>
            <a:custGeom>
              <a:avLst/>
              <a:gdLst/>
              <a:ahLst/>
              <a:cxnLst/>
              <a:rect l="l" t="t" r="r" b="b"/>
              <a:pathLst>
                <a:path w="390525" h="560705">
                  <a:moveTo>
                    <a:pt x="390445" y="53003"/>
                  </a:moveTo>
                  <a:lnTo>
                    <a:pt x="390445" y="24343"/>
                  </a:lnTo>
                  <a:lnTo>
                    <a:pt x="388532" y="14867"/>
                  </a:lnTo>
                  <a:lnTo>
                    <a:pt x="383316" y="7130"/>
                  </a:lnTo>
                  <a:lnTo>
                    <a:pt x="375580" y="1913"/>
                  </a:lnTo>
                  <a:lnTo>
                    <a:pt x="366106" y="0"/>
                  </a:lnTo>
                  <a:lnTo>
                    <a:pt x="65140" y="0"/>
                  </a:lnTo>
                  <a:lnTo>
                    <a:pt x="0" y="65064"/>
                  </a:lnTo>
                  <a:lnTo>
                    <a:pt x="0" y="536092"/>
                  </a:lnTo>
                  <a:lnTo>
                    <a:pt x="1912" y="545567"/>
                  </a:lnTo>
                  <a:lnTo>
                    <a:pt x="7128" y="553305"/>
                  </a:lnTo>
                  <a:lnTo>
                    <a:pt x="14865" y="558522"/>
                  </a:lnTo>
                  <a:lnTo>
                    <a:pt x="24338" y="560435"/>
                  </a:lnTo>
                  <a:lnTo>
                    <a:pt x="366062" y="560435"/>
                  </a:lnTo>
                  <a:lnTo>
                    <a:pt x="375539" y="558541"/>
                  </a:lnTo>
                  <a:lnTo>
                    <a:pt x="383286" y="553338"/>
                  </a:lnTo>
                  <a:lnTo>
                    <a:pt x="388516" y="545609"/>
                  </a:lnTo>
                  <a:lnTo>
                    <a:pt x="390445" y="536136"/>
                  </a:lnTo>
                  <a:lnTo>
                    <a:pt x="390445" y="506942"/>
                  </a:lnTo>
                </a:path>
              </a:pathLst>
            </a:custGeom>
            <a:ln w="1112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0143" y="1778493"/>
              <a:ext cx="69215" cy="53340"/>
            </a:xfrm>
            <a:custGeom>
              <a:avLst/>
              <a:gdLst/>
              <a:ahLst/>
              <a:cxnLst/>
              <a:rect l="l" t="t" r="r" b="b"/>
              <a:pathLst>
                <a:path w="69215" h="53339">
                  <a:moveTo>
                    <a:pt x="0" y="37027"/>
                  </a:moveTo>
                  <a:lnTo>
                    <a:pt x="16107" y="53137"/>
                  </a:lnTo>
                  <a:lnTo>
                    <a:pt x="69190" y="0"/>
                  </a:lnTo>
                </a:path>
              </a:pathLst>
            </a:custGeom>
            <a:ln w="1112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0143" y="1891977"/>
              <a:ext cx="69215" cy="53340"/>
            </a:xfrm>
            <a:custGeom>
              <a:avLst/>
              <a:gdLst/>
              <a:ahLst/>
              <a:cxnLst/>
              <a:rect l="l" t="t" r="r" b="b"/>
              <a:pathLst>
                <a:path w="69215" h="53339">
                  <a:moveTo>
                    <a:pt x="0" y="36982"/>
                  </a:moveTo>
                  <a:lnTo>
                    <a:pt x="16107" y="53092"/>
                  </a:lnTo>
                  <a:lnTo>
                    <a:pt x="69190" y="0"/>
                  </a:lnTo>
                </a:path>
              </a:pathLst>
            </a:custGeom>
            <a:ln w="1112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What’s</a:t>
            </a:r>
            <a:r>
              <a:rPr spc="70" dirty="0"/>
              <a:t> </a:t>
            </a:r>
            <a:r>
              <a:rPr spc="220" dirty="0"/>
              <a:t>a</a:t>
            </a:r>
            <a:r>
              <a:rPr spc="80" dirty="0"/>
              <a:t> </a:t>
            </a:r>
            <a:r>
              <a:rPr spc="195" dirty="0"/>
              <a:t>Payroll</a:t>
            </a:r>
            <a:r>
              <a:rPr spc="55" dirty="0"/>
              <a:t> </a:t>
            </a:r>
            <a:r>
              <a:rPr spc="220" dirty="0"/>
              <a:t>Roth</a:t>
            </a:r>
            <a:r>
              <a:rPr spc="65" dirty="0"/>
              <a:t> </a:t>
            </a:r>
            <a:r>
              <a:rPr spc="254" dirty="0"/>
              <a:t>IRA?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417576" y="4024884"/>
            <a:ext cx="6856730" cy="1836420"/>
            <a:chOff x="417576" y="4024884"/>
            <a:chExt cx="6856730" cy="1836420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576" y="4024884"/>
              <a:ext cx="2375915" cy="18364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9948" y="4024884"/>
              <a:ext cx="3454907" cy="18364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9872" y="4024884"/>
              <a:ext cx="2964179" cy="183641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36385" y="4608352"/>
            <a:ext cx="1457325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FDFFFD"/>
                </a:solidFill>
                <a:latin typeface="Calibri"/>
                <a:cs typeface="Calibri"/>
              </a:rPr>
              <a:t>Paycheck Contributions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solidFill>
                  <a:srgbClr val="FDFFFD"/>
                </a:solidFill>
                <a:latin typeface="Calibri"/>
                <a:cs typeface="Calibri"/>
              </a:rPr>
              <a:t>(after</a:t>
            </a:r>
            <a:r>
              <a:rPr sz="1400" spc="12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DFFFD"/>
                </a:solidFill>
                <a:latin typeface="Calibri"/>
                <a:cs typeface="Calibri"/>
              </a:rPr>
              <a:t>tax)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99993" y="4623018"/>
            <a:ext cx="1376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DFFFD"/>
                </a:solidFill>
                <a:latin typeface="Calibri"/>
                <a:cs typeface="Calibri"/>
              </a:rPr>
              <a:t>Tax-</a:t>
            </a:r>
            <a:r>
              <a:rPr sz="1800" spc="90" dirty="0">
                <a:solidFill>
                  <a:srgbClr val="FDFFFD"/>
                </a:solidFill>
                <a:latin typeface="Calibri"/>
                <a:cs typeface="Calibri"/>
              </a:rPr>
              <a:t>Deferred </a:t>
            </a:r>
            <a:r>
              <a:rPr sz="1800" spc="60" dirty="0">
                <a:solidFill>
                  <a:srgbClr val="FDFFFD"/>
                </a:solidFill>
                <a:latin typeface="Calibri"/>
                <a:cs typeface="Calibri"/>
              </a:rPr>
              <a:t>Investments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52617" y="4627590"/>
            <a:ext cx="1430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DFFFD"/>
                </a:solidFill>
                <a:latin typeface="Calibri"/>
                <a:cs typeface="Calibri"/>
              </a:rPr>
              <a:t>Tax-</a:t>
            </a:r>
            <a:r>
              <a:rPr sz="1800" spc="60" dirty="0">
                <a:solidFill>
                  <a:srgbClr val="FDFFFD"/>
                </a:solidFill>
                <a:latin typeface="Calibri"/>
                <a:cs typeface="Calibri"/>
              </a:rPr>
              <a:t>Free </a:t>
            </a:r>
            <a:r>
              <a:rPr sz="1800" spc="50" dirty="0">
                <a:solidFill>
                  <a:srgbClr val="FDFFFD"/>
                </a:solidFill>
                <a:latin typeface="Calibri"/>
                <a:cs typeface="Calibri"/>
              </a:rPr>
              <a:t>Withdrawals</a:t>
            </a:r>
            <a:r>
              <a:rPr sz="1800" spc="75" baseline="25462" dirty="0">
                <a:solidFill>
                  <a:srgbClr val="FDFFFD"/>
                </a:solidFill>
                <a:latin typeface="Calibri"/>
                <a:cs typeface="Calibri"/>
              </a:rPr>
              <a:t>*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18074" y="1605939"/>
            <a:ext cx="4070985" cy="1899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2230">
              <a:lnSpc>
                <a:spcPct val="100000"/>
              </a:lnSpc>
              <a:spcBef>
                <a:spcPts val="105"/>
              </a:spcBef>
            </a:pPr>
            <a:r>
              <a:rPr sz="2000" b="1" spc="140" dirty="0">
                <a:solidFill>
                  <a:srgbClr val="005A8D"/>
                </a:solidFill>
                <a:latin typeface="Calibri"/>
                <a:cs typeface="Calibri"/>
              </a:rPr>
              <a:t>Roth</a:t>
            </a:r>
            <a:r>
              <a:rPr sz="2000" b="1" spc="4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80" dirty="0">
                <a:solidFill>
                  <a:srgbClr val="005A8D"/>
                </a:solidFill>
                <a:latin typeface="Calibri"/>
                <a:cs typeface="Calibri"/>
              </a:rPr>
              <a:t>IRA</a:t>
            </a:r>
            <a:r>
              <a:rPr sz="2000" b="1" spc="1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spc="-620" dirty="0">
                <a:latin typeface="Calibri"/>
                <a:cs typeface="Calibri"/>
              </a:rPr>
              <a:t>—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flexible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savings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vehicle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tax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advantages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125" dirty="0">
                <a:solidFill>
                  <a:srgbClr val="005A8D"/>
                </a:solidFill>
                <a:latin typeface="Calibri"/>
                <a:cs typeface="Calibri"/>
              </a:rPr>
              <a:t>Payroll</a:t>
            </a:r>
            <a:r>
              <a:rPr sz="2000" b="1" spc="2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40" dirty="0">
                <a:solidFill>
                  <a:srgbClr val="005A8D"/>
                </a:solidFill>
                <a:latin typeface="Calibri"/>
                <a:cs typeface="Calibri"/>
              </a:rPr>
              <a:t>Roth</a:t>
            </a:r>
            <a:r>
              <a:rPr sz="2000" b="1" spc="4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80" dirty="0">
                <a:solidFill>
                  <a:srgbClr val="005A8D"/>
                </a:solidFill>
                <a:latin typeface="Calibri"/>
                <a:cs typeface="Calibri"/>
              </a:rPr>
              <a:t>IRA</a:t>
            </a:r>
            <a:r>
              <a:rPr sz="2000" b="1" spc="1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spc="-620" dirty="0">
                <a:latin typeface="Calibri"/>
                <a:cs typeface="Calibri"/>
              </a:rPr>
              <a:t>—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automatic, </a:t>
            </a:r>
            <a:r>
              <a:rPr sz="2000" spc="95" dirty="0">
                <a:latin typeface="Calibri"/>
                <a:cs typeface="Calibri"/>
              </a:rPr>
              <a:t>convenient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paycheck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contributions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8462" y="6368288"/>
            <a:ext cx="7418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Calibri"/>
                <a:cs typeface="Calibri"/>
              </a:rPr>
              <a:t>*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Earnings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may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be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withdrawn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tax-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penalty-free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if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have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owned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Roth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IRA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for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at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least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five-year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period,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defined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by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IRS,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and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have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qualifying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event,</a:t>
            </a:r>
            <a:r>
              <a:rPr sz="800" spc="50" dirty="0">
                <a:latin typeface="Calibri"/>
                <a:cs typeface="Calibri"/>
              </a:rPr>
              <a:t> including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age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59½,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first-time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home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purchase,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disability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or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death.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Otherwise,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ordinary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income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penalty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taxes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may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apply.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See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IRS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Publication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590.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26001" y="2934159"/>
            <a:ext cx="570230" cy="544830"/>
            <a:chOff x="426001" y="2934159"/>
            <a:chExt cx="570230" cy="544830"/>
          </a:xfrm>
        </p:grpSpPr>
        <p:sp>
          <p:nvSpPr>
            <p:cNvPr id="37" name="object 37"/>
            <p:cNvSpPr/>
            <p:nvPr/>
          </p:nvSpPr>
          <p:spPr>
            <a:xfrm>
              <a:off x="433552" y="2941711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545" y="0"/>
                  </a:moveTo>
                  <a:lnTo>
                    <a:pt x="74545" y="74445"/>
                  </a:lnTo>
                  <a:lnTo>
                    <a:pt x="0" y="74445"/>
                  </a:lnTo>
                </a:path>
              </a:pathLst>
            </a:custGeom>
            <a:ln w="1510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3552" y="2941711"/>
              <a:ext cx="412115" cy="529590"/>
            </a:xfrm>
            <a:custGeom>
              <a:avLst/>
              <a:gdLst/>
              <a:ahLst/>
              <a:cxnLst/>
              <a:rect l="l" t="t" r="r" b="b"/>
              <a:pathLst>
                <a:path w="412115" h="529589">
                  <a:moveTo>
                    <a:pt x="411509" y="62876"/>
                  </a:moveTo>
                  <a:lnTo>
                    <a:pt x="411509" y="0"/>
                  </a:lnTo>
                  <a:lnTo>
                    <a:pt x="74545" y="0"/>
                  </a:lnTo>
                  <a:lnTo>
                    <a:pt x="0" y="74445"/>
                  </a:lnTo>
                  <a:lnTo>
                    <a:pt x="0" y="529215"/>
                  </a:lnTo>
                  <a:lnTo>
                    <a:pt x="411509" y="529215"/>
                  </a:lnTo>
                  <a:lnTo>
                    <a:pt x="411509" y="466741"/>
                  </a:lnTo>
                </a:path>
              </a:pathLst>
            </a:custGeom>
            <a:ln w="15102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3828" y="3307901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7141"/>
                  </a:moveTo>
                  <a:lnTo>
                    <a:pt x="0" y="0"/>
                  </a:lnTo>
                </a:path>
              </a:pathLst>
            </a:custGeom>
            <a:ln w="15110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1047" y="3279380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85662"/>
                  </a:moveTo>
                  <a:lnTo>
                    <a:pt x="0" y="0"/>
                  </a:lnTo>
                </a:path>
              </a:pathLst>
            </a:custGeom>
            <a:ln w="1511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6660" y="333647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28570"/>
                  </a:moveTo>
                  <a:lnTo>
                    <a:pt x="0" y="0"/>
                  </a:lnTo>
                </a:path>
              </a:pathLst>
            </a:custGeom>
            <a:ln w="1511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477" y="3062582"/>
              <a:ext cx="96651" cy="19652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02066" y="3146886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5991" y="0"/>
                  </a:lnTo>
                </a:path>
              </a:pathLst>
            </a:custGeom>
            <a:ln w="1509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9106" y="308290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570"/>
                  </a:lnTo>
                </a:path>
              </a:pathLst>
            </a:custGeom>
            <a:ln w="1511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21017" y="308290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570"/>
                  </a:lnTo>
                </a:path>
              </a:pathLst>
            </a:custGeom>
            <a:ln w="1511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5221" y="3203926"/>
              <a:ext cx="80010" cy="107950"/>
            </a:xfrm>
            <a:custGeom>
              <a:avLst/>
              <a:gdLst/>
              <a:ahLst/>
              <a:cxnLst/>
              <a:rect l="l" t="t" r="r" b="b"/>
              <a:pathLst>
                <a:path w="80009" h="107950">
                  <a:moveTo>
                    <a:pt x="0" y="0"/>
                  </a:moveTo>
                  <a:lnTo>
                    <a:pt x="79682" y="0"/>
                  </a:lnTo>
                  <a:lnTo>
                    <a:pt x="32890" y="107895"/>
                  </a:lnTo>
                </a:path>
              </a:pathLst>
            </a:custGeom>
            <a:ln w="15103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2064" y="3047591"/>
              <a:ext cx="286385" cy="317500"/>
            </a:xfrm>
            <a:custGeom>
              <a:avLst/>
              <a:gdLst/>
              <a:ahLst/>
              <a:cxnLst/>
              <a:rect l="l" t="t" r="r" b="b"/>
              <a:pathLst>
                <a:path w="286384" h="317500">
                  <a:moveTo>
                    <a:pt x="0" y="0"/>
                  </a:moveTo>
                  <a:lnTo>
                    <a:pt x="285991" y="0"/>
                  </a:lnTo>
                  <a:lnTo>
                    <a:pt x="285991" y="317448"/>
                  </a:lnTo>
                  <a:lnTo>
                    <a:pt x="0" y="317448"/>
                  </a:lnTo>
                  <a:lnTo>
                    <a:pt x="0" y="0"/>
                  </a:lnTo>
                  <a:close/>
                </a:path>
              </a:pathLst>
            </a:custGeom>
            <a:ln w="15101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9880" y="0"/>
            <a:ext cx="2484120" cy="6858000"/>
            <a:chOff x="6659880" y="0"/>
            <a:chExt cx="2484120" cy="6858000"/>
          </a:xfrm>
        </p:grpSpPr>
        <p:sp>
          <p:nvSpPr>
            <p:cNvPr id="4" name="object 4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0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064" y="2017426"/>
            <a:ext cx="5140325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0" dirty="0">
                <a:latin typeface="Calibri"/>
                <a:cs typeface="Calibri"/>
              </a:rPr>
              <a:t>Roth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contributions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may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make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sense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you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570" dirty="0"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Calibri"/>
              <a:cs typeface="Calibri"/>
            </a:endParaRPr>
          </a:p>
          <a:p>
            <a:pPr marL="1161415">
              <a:lnSpc>
                <a:spcPct val="100000"/>
              </a:lnSpc>
            </a:pPr>
            <a:r>
              <a:rPr sz="1800" spc="110" dirty="0">
                <a:latin typeface="Calibri"/>
                <a:cs typeface="Calibri"/>
              </a:rPr>
              <a:t>Expect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pay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105" dirty="0">
                <a:latin typeface="Calibri"/>
                <a:cs typeface="Calibri"/>
              </a:rPr>
              <a:t>higher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tax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rate</a:t>
            </a:r>
            <a:endParaRPr sz="1800">
              <a:latin typeface="Calibri"/>
              <a:cs typeface="Calibri"/>
            </a:endParaRPr>
          </a:p>
          <a:p>
            <a:pPr marL="1161415">
              <a:lnSpc>
                <a:spcPct val="100000"/>
              </a:lnSpc>
            </a:pPr>
            <a:r>
              <a:rPr sz="1800" b="1" spc="165" dirty="0">
                <a:solidFill>
                  <a:srgbClr val="005A8D"/>
                </a:solidFill>
                <a:latin typeface="Calibri"/>
                <a:cs typeface="Calibri"/>
              </a:rPr>
              <a:t>when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50" dirty="0">
                <a:solidFill>
                  <a:srgbClr val="005A8D"/>
                </a:solidFill>
                <a:latin typeface="Calibri"/>
                <a:cs typeface="Calibri"/>
              </a:rPr>
              <a:t>you</a:t>
            </a:r>
            <a:r>
              <a:rPr sz="1800" b="1" spc="4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25" dirty="0">
                <a:solidFill>
                  <a:srgbClr val="005A8D"/>
                </a:solidFill>
                <a:latin typeface="Calibri"/>
                <a:cs typeface="Calibri"/>
              </a:rPr>
              <a:t>withdraw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7160" y="4015314"/>
            <a:ext cx="4173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Calibri"/>
                <a:cs typeface="Calibri"/>
              </a:rPr>
              <a:t>Want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b="1" spc="125" dirty="0">
                <a:solidFill>
                  <a:srgbClr val="005A8D"/>
                </a:solidFill>
                <a:latin typeface="Calibri"/>
                <a:cs typeface="Calibri"/>
              </a:rPr>
              <a:t>diversify</a:t>
            </a:r>
            <a:r>
              <a:rPr sz="1800" b="1" spc="6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30" dirty="0">
                <a:solidFill>
                  <a:srgbClr val="005A8D"/>
                </a:solidFill>
                <a:latin typeface="Calibri"/>
                <a:cs typeface="Calibri"/>
              </a:rPr>
              <a:t>your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35" dirty="0">
                <a:solidFill>
                  <a:srgbClr val="005A8D"/>
                </a:solidFill>
                <a:latin typeface="Calibri"/>
                <a:cs typeface="Calibri"/>
              </a:rPr>
              <a:t>tax</a:t>
            </a:r>
            <a:r>
              <a:rPr sz="18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05A8D"/>
                </a:solidFill>
                <a:latin typeface="Calibri"/>
                <a:cs typeface="Calibri"/>
              </a:rPr>
              <a:t>situation</a:t>
            </a:r>
            <a:r>
              <a:rPr sz="18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spc="-605" dirty="0">
                <a:latin typeface="Calibri"/>
                <a:cs typeface="Calibri"/>
              </a:rPr>
              <a:t>—</a:t>
            </a:r>
            <a:r>
              <a:rPr sz="1800" spc="95" dirty="0">
                <a:latin typeface="Calibri"/>
                <a:cs typeface="Calibri"/>
              </a:rPr>
              <a:t> more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flexibility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85" dirty="0">
                <a:latin typeface="Calibri"/>
                <a:cs typeface="Calibri"/>
              </a:rPr>
              <a:t>when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taking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withdrawals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7160" y="5325878"/>
            <a:ext cx="415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Calibri"/>
                <a:cs typeface="Calibri"/>
              </a:rPr>
              <a:t>Want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to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114" dirty="0">
                <a:latin typeface="Calibri"/>
                <a:cs typeface="Calibri"/>
              </a:rPr>
              <a:t>pass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114" dirty="0">
                <a:latin typeface="Calibri"/>
                <a:cs typeface="Calibri"/>
              </a:rPr>
              <a:t>on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tax-</a:t>
            </a:r>
            <a:r>
              <a:rPr sz="1800" spc="50" dirty="0">
                <a:latin typeface="Calibri"/>
                <a:cs typeface="Calibri"/>
              </a:rPr>
              <a:t>free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b="1" spc="114" dirty="0">
                <a:solidFill>
                  <a:srgbClr val="005A8D"/>
                </a:solidFill>
                <a:latin typeface="Calibri"/>
                <a:cs typeface="Calibri"/>
              </a:rPr>
              <a:t>assets</a:t>
            </a:r>
            <a:r>
              <a:rPr sz="1800" b="1" spc="6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05A8D"/>
                </a:solidFill>
                <a:latin typeface="Calibri"/>
                <a:cs typeface="Calibri"/>
              </a:rPr>
              <a:t>to</a:t>
            </a:r>
            <a:r>
              <a:rPr sz="1800" b="1" spc="7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95" dirty="0">
                <a:solidFill>
                  <a:srgbClr val="005A8D"/>
                </a:solidFill>
                <a:latin typeface="Calibri"/>
                <a:cs typeface="Calibri"/>
              </a:rPr>
              <a:t>heirs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8064" y="726439"/>
            <a:ext cx="55918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235" dirty="0"/>
              <a:t>Diversify</a:t>
            </a:r>
            <a:r>
              <a:rPr spc="75" dirty="0"/>
              <a:t> </a:t>
            </a:r>
            <a:r>
              <a:rPr spc="235" dirty="0"/>
              <a:t>your</a:t>
            </a:r>
            <a:r>
              <a:rPr spc="70" dirty="0"/>
              <a:t> </a:t>
            </a:r>
            <a:r>
              <a:rPr spc="220" dirty="0"/>
              <a:t>Contributions with</a:t>
            </a:r>
            <a:r>
              <a:rPr spc="80" dirty="0"/>
              <a:t> </a:t>
            </a:r>
            <a:r>
              <a:rPr spc="200" dirty="0"/>
              <a:t>Roth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473802" y="2684759"/>
            <a:ext cx="812165" cy="3157220"/>
            <a:chOff x="473802" y="2684759"/>
            <a:chExt cx="812165" cy="3157220"/>
          </a:xfrm>
        </p:grpSpPr>
        <p:sp>
          <p:nvSpPr>
            <p:cNvPr id="16" name="object 16"/>
            <p:cNvSpPr/>
            <p:nvPr/>
          </p:nvSpPr>
          <p:spPr>
            <a:xfrm>
              <a:off x="655289" y="2694650"/>
              <a:ext cx="470534" cy="705485"/>
            </a:xfrm>
            <a:custGeom>
              <a:avLst/>
              <a:gdLst/>
              <a:ahLst/>
              <a:cxnLst/>
              <a:rect l="l" t="t" r="r" b="b"/>
              <a:pathLst>
                <a:path w="470534" h="705485">
                  <a:moveTo>
                    <a:pt x="39544" y="0"/>
                  </a:moveTo>
                  <a:lnTo>
                    <a:pt x="24012" y="3326"/>
                  </a:lnTo>
                  <a:lnTo>
                    <a:pt x="11395" y="12061"/>
                  </a:lnTo>
                  <a:lnTo>
                    <a:pt x="2967" y="24900"/>
                  </a:lnTo>
                  <a:lnTo>
                    <a:pt x="0" y="40539"/>
                  </a:lnTo>
                  <a:lnTo>
                    <a:pt x="0" y="40698"/>
                  </a:lnTo>
                  <a:lnTo>
                    <a:pt x="0" y="40857"/>
                  </a:lnTo>
                  <a:lnTo>
                    <a:pt x="6" y="41015"/>
                  </a:lnTo>
                  <a:lnTo>
                    <a:pt x="6" y="664372"/>
                  </a:lnTo>
                  <a:lnTo>
                    <a:pt x="2790" y="680044"/>
                  </a:lnTo>
                  <a:lnTo>
                    <a:pt x="11064" y="692983"/>
                  </a:lnTo>
                  <a:lnTo>
                    <a:pt x="23576" y="701868"/>
                  </a:lnTo>
                  <a:lnTo>
                    <a:pt x="39070" y="705381"/>
                  </a:lnTo>
                  <a:lnTo>
                    <a:pt x="39228" y="705381"/>
                  </a:lnTo>
                  <a:lnTo>
                    <a:pt x="39386" y="705388"/>
                  </a:lnTo>
                  <a:lnTo>
                    <a:pt x="39544" y="705388"/>
                  </a:lnTo>
                  <a:lnTo>
                    <a:pt x="431038" y="705388"/>
                  </a:lnTo>
                  <a:lnTo>
                    <a:pt x="446495" y="701843"/>
                  </a:lnTo>
                  <a:lnTo>
                    <a:pt x="458969" y="692949"/>
                  </a:lnTo>
                  <a:lnTo>
                    <a:pt x="467215" y="680020"/>
                  </a:lnTo>
                  <a:lnTo>
                    <a:pt x="469983" y="664372"/>
                  </a:lnTo>
                  <a:lnTo>
                    <a:pt x="469983" y="41015"/>
                  </a:lnTo>
                  <a:lnTo>
                    <a:pt x="467215" y="25367"/>
                  </a:lnTo>
                  <a:lnTo>
                    <a:pt x="458969" y="12438"/>
                  </a:lnTo>
                  <a:lnTo>
                    <a:pt x="446495" y="3544"/>
                  </a:lnTo>
                  <a:lnTo>
                    <a:pt x="431038" y="0"/>
                  </a:lnTo>
                  <a:lnTo>
                    <a:pt x="39544" y="0"/>
                  </a:lnTo>
                  <a:close/>
                </a:path>
              </a:pathLst>
            </a:custGeom>
            <a:ln w="19782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383" y="2812743"/>
              <a:ext cx="234950" cy="117475"/>
            </a:xfrm>
            <a:custGeom>
              <a:avLst/>
              <a:gdLst/>
              <a:ahLst/>
              <a:cxnLst/>
              <a:rect l="l" t="t" r="r" b="b"/>
              <a:pathLst>
                <a:path w="234950" h="117475">
                  <a:moveTo>
                    <a:pt x="0" y="0"/>
                  </a:moveTo>
                  <a:lnTo>
                    <a:pt x="234395" y="0"/>
                  </a:lnTo>
                  <a:lnTo>
                    <a:pt x="234395" y="117432"/>
                  </a:lnTo>
                  <a:lnTo>
                    <a:pt x="0" y="117432"/>
                  </a:lnTo>
                  <a:lnTo>
                    <a:pt x="0" y="0"/>
                  </a:lnTo>
                  <a:close/>
                </a:path>
              </a:pathLst>
            </a:custGeom>
            <a:ln w="1980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4125" y="3282540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0" y="0"/>
                  </a:moveTo>
                  <a:lnTo>
                    <a:pt x="58582" y="0"/>
                  </a:lnTo>
                </a:path>
              </a:pathLst>
            </a:custGeom>
            <a:ln w="1981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1289" y="3282540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582" y="0"/>
                  </a:lnTo>
                </a:path>
              </a:pathLst>
            </a:custGeom>
            <a:ln w="1981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8454" y="3282540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582" y="0"/>
                  </a:lnTo>
                </a:path>
              </a:pathLst>
            </a:custGeom>
            <a:ln w="1981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4125" y="3165107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0" y="0"/>
                  </a:moveTo>
                  <a:lnTo>
                    <a:pt x="58582" y="0"/>
                  </a:lnTo>
                </a:path>
              </a:pathLst>
            </a:custGeom>
            <a:ln w="1981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1289" y="3165107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582" y="0"/>
                  </a:lnTo>
                </a:path>
              </a:pathLst>
            </a:custGeom>
            <a:ln w="1981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8454" y="3165107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582" y="0"/>
                  </a:lnTo>
                </a:path>
              </a:pathLst>
            </a:custGeom>
            <a:ln w="1981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4125" y="3047675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0" y="0"/>
                  </a:moveTo>
                  <a:lnTo>
                    <a:pt x="58582" y="0"/>
                  </a:lnTo>
                </a:path>
              </a:pathLst>
            </a:custGeom>
            <a:ln w="1981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1289" y="3047675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582" y="0"/>
                  </a:lnTo>
                </a:path>
              </a:pathLst>
            </a:custGeom>
            <a:ln w="1981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8454" y="3047675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582" y="0"/>
                  </a:lnTo>
                </a:path>
              </a:pathLst>
            </a:custGeom>
            <a:ln w="1981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4978" y="3872926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4">
                  <a:moveTo>
                    <a:pt x="322516" y="322671"/>
                  </a:moveTo>
                  <a:lnTo>
                    <a:pt x="319020" y="274989"/>
                  </a:lnTo>
                  <a:lnTo>
                    <a:pt x="308864" y="229480"/>
                  </a:lnTo>
                  <a:lnTo>
                    <a:pt x="292546" y="186642"/>
                  </a:lnTo>
                  <a:lnTo>
                    <a:pt x="270565" y="146974"/>
                  </a:lnTo>
                  <a:lnTo>
                    <a:pt x="243421" y="110976"/>
                  </a:lnTo>
                  <a:lnTo>
                    <a:pt x="211612" y="79146"/>
                  </a:lnTo>
                  <a:lnTo>
                    <a:pt x="175637" y="51984"/>
                  </a:lnTo>
                  <a:lnTo>
                    <a:pt x="135995" y="29990"/>
                  </a:lnTo>
                  <a:lnTo>
                    <a:pt x="93184" y="13661"/>
                  </a:lnTo>
                  <a:lnTo>
                    <a:pt x="47704" y="3498"/>
                  </a:lnTo>
                  <a:lnTo>
                    <a:pt x="54" y="0"/>
                  </a:lnTo>
                  <a:lnTo>
                    <a:pt x="0" y="322671"/>
                  </a:lnTo>
                  <a:lnTo>
                    <a:pt x="322516" y="322671"/>
                  </a:lnTo>
                  <a:close/>
                </a:path>
              </a:pathLst>
            </a:custGeom>
            <a:ln w="16209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4978" y="3967403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046" y="0"/>
                  </a:moveTo>
                  <a:lnTo>
                    <a:pt x="0" y="228193"/>
                  </a:lnTo>
                </a:path>
              </a:pathLst>
            </a:custGeom>
            <a:ln w="16209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4978" y="3905788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289676" y="147877"/>
                  </a:moveTo>
                  <a:lnTo>
                    <a:pt x="262279" y="102097"/>
                  </a:lnTo>
                  <a:lnTo>
                    <a:pt x="228000" y="61684"/>
                  </a:lnTo>
                  <a:lnTo>
                    <a:pt x="187600" y="27398"/>
                  </a:lnTo>
                  <a:lnTo>
                    <a:pt x="141840" y="0"/>
                  </a:lnTo>
                  <a:lnTo>
                    <a:pt x="0" y="142148"/>
                  </a:lnTo>
                  <a:lnTo>
                    <a:pt x="0" y="289809"/>
                  </a:lnTo>
                  <a:lnTo>
                    <a:pt x="147836" y="289809"/>
                  </a:lnTo>
                  <a:lnTo>
                    <a:pt x="289676" y="147877"/>
                  </a:lnTo>
                  <a:close/>
                </a:path>
              </a:pathLst>
            </a:custGeom>
            <a:ln w="16209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4521" y="3960918"/>
              <a:ext cx="322580" cy="551180"/>
            </a:xfrm>
            <a:custGeom>
              <a:avLst/>
              <a:gdLst/>
              <a:ahLst/>
              <a:cxnLst/>
              <a:rect l="l" t="t" r="r" b="b"/>
              <a:pathLst>
                <a:path w="322580" h="551179">
                  <a:moveTo>
                    <a:pt x="322522" y="0"/>
                  </a:moveTo>
                  <a:lnTo>
                    <a:pt x="274871" y="3489"/>
                  </a:lnTo>
                  <a:lnTo>
                    <a:pt x="229389" y="13644"/>
                  </a:lnTo>
                  <a:lnTo>
                    <a:pt x="186575" y="29964"/>
                  </a:lnTo>
                  <a:lnTo>
                    <a:pt x="146929" y="51951"/>
                  </a:lnTo>
                  <a:lnTo>
                    <a:pt x="110949" y="79105"/>
                  </a:lnTo>
                  <a:lnTo>
                    <a:pt x="79134" y="110928"/>
                  </a:lnTo>
                  <a:lnTo>
                    <a:pt x="51983" y="146920"/>
                  </a:lnTo>
                  <a:lnTo>
                    <a:pt x="29995" y="186583"/>
                  </a:lnTo>
                  <a:lnTo>
                    <a:pt x="13669" y="229418"/>
                  </a:lnTo>
                  <a:lnTo>
                    <a:pt x="3505" y="274925"/>
                  </a:lnTo>
                  <a:lnTo>
                    <a:pt x="0" y="322606"/>
                  </a:lnTo>
                  <a:lnTo>
                    <a:pt x="4010" y="373411"/>
                  </a:lnTo>
                  <a:lnTo>
                    <a:pt x="15822" y="422508"/>
                  </a:lnTo>
                  <a:lnTo>
                    <a:pt x="35076" y="469027"/>
                  </a:lnTo>
                  <a:lnTo>
                    <a:pt x="61414" y="512102"/>
                  </a:lnTo>
                  <a:lnTo>
                    <a:pt x="94475" y="550864"/>
                  </a:lnTo>
                  <a:lnTo>
                    <a:pt x="322522" y="332940"/>
                  </a:lnTo>
                  <a:lnTo>
                    <a:pt x="322522" y="0"/>
                  </a:lnTo>
                  <a:close/>
                </a:path>
              </a:pathLst>
            </a:custGeom>
            <a:ln w="16206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8996" y="4293858"/>
              <a:ext cx="228600" cy="313055"/>
            </a:xfrm>
            <a:custGeom>
              <a:avLst/>
              <a:gdLst/>
              <a:ahLst/>
              <a:cxnLst/>
              <a:rect l="l" t="t" r="r" b="b"/>
              <a:pathLst>
                <a:path w="228600" h="313054">
                  <a:moveTo>
                    <a:pt x="0" y="217924"/>
                  </a:moveTo>
                  <a:lnTo>
                    <a:pt x="38702" y="251047"/>
                  </a:lnTo>
                  <a:lnTo>
                    <a:pt x="81730" y="277422"/>
                  </a:lnTo>
                  <a:lnTo>
                    <a:pt x="128212" y="296690"/>
                  </a:lnTo>
                  <a:lnTo>
                    <a:pt x="177275" y="308488"/>
                  </a:lnTo>
                  <a:lnTo>
                    <a:pt x="228046" y="312455"/>
                  </a:lnTo>
                  <a:lnTo>
                    <a:pt x="228046" y="0"/>
                  </a:lnTo>
                  <a:lnTo>
                    <a:pt x="0" y="217924"/>
                  </a:lnTo>
                  <a:close/>
                </a:path>
              </a:pathLst>
            </a:custGeom>
            <a:ln w="16207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7043" y="428364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0" y="0"/>
                  </a:moveTo>
                  <a:lnTo>
                    <a:pt x="0" y="322671"/>
                  </a:lnTo>
                  <a:lnTo>
                    <a:pt x="47660" y="319187"/>
                  </a:lnTo>
                  <a:lnTo>
                    <a:pt x="93151" y="309038"/>
                  </a:lnTo>
                  <a:lnTo>
                    <a:pt x="135975" y="292721"/>
                  </a:lnTo>
                  <a:lnTo>
                    <a:pt x="175631" y="270736"/>
                  </a:lnTo>
                  <a:lnTo>
                    <a:pt x="211621" y="243582"/>
                  </a:lnTo>
                  <a:lnTo>
                    <a:pt x="243446" y="211758"/>
                  </a:lnTo>
                  <a:lnTo>
                    <a:pt x="270606" y="175763"/>
                  </a:lnTo>
                  <a:lnTo>
                    <a:pt x="292604" y="136096"/>
                  </a:lnTo>
                  <a:lnTo>
                    <a:pt x="308938" y="93256"/>
                  </a:lnTo>
                  <a:lnTo>
                    <a:pt x="319112" y="47742"/>
                  </a:lnTo>
                  <a:lnTo>
                    <a:pt x="322625" y="54"/>
                  </a:lnTo>
                  <a:lnTo>
                    <a:pt x="0" y="0"/>
                  </a:lnTo>
                  <a:close/>
                </a:path>
              </a:pathLst>
            </a:custGeom>
            <a:ln w="16209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8995" y="5319620"/>
              <a:ext cx="271145" cy="41910"/>
            </a:xfrm>
            <a:custGeom>
              <a:avLst/>
              <a:gdLst/>
              <a:ahLst/>
              <a:cxnLst/>
              <a:rect l="l" t="t" r="r" b="b"/>
              <a:pathLst>
                <a:path w="271144" h="41910">
                  <a:moveTo>
                    <a:pt x="271148" y="41345"/>
                  </a:moveTo>
                  <a:lnTo>
                    <a:pt x="250622" y="23739"/>
                  </a:lnTo>
                  <a:lnTo>
                    <a:pt x="223121" y="10765"/>
                  </a:lnTo>
                  <a:lnTo>
                    <a:pt x="193133" y="2745"/>
                  </a:lnTo>
                  <a:lnTo>
                    <a:pt x="165144" y="0"/>
                  </a:lnTo>
                  <a:lnTo>
                    <a:pt x="86664" y="0"/>
                  </a:lnTo>
                  <a:lnTo>
                    <a:pt x="64006" y="1537"/>
                  </a:lnTo>
                  <a:lnTo>
                    <a:pt x="41827" y="5961"/>
                  </a:lnTo>
                  <a:lnTo>
                    <a:pt x="20400" y="13200"/>
                  </a:lnTo>
                  <a:lnTo>
                    <a:pt x="0" y="23182"/>
                  </a:lnTo>
                </a:path>
              </a:pathLst>
            </a:custGeom>
            <a:ln w="2021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292" y="5082050"/>
              <a:ext cx="205018" cy="2051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69419" y="5352090"/>
              <a:ext cx="189230" cy="479425"/>
            </a:xfrm>
            <a:custGeom>
              <a:avLst/>
              <a:gdLst/>
              <a:ahLst/>
              <a:cxnLst/>
              <a:rect l="l" t="t" r="r" b="b"/>
              <a:pathLst>
                <a:path w="189230" h="479425">
                  <a:moveTo>
                    <a:pt x="189236" y="1675"/>
                  </a:moveTo>
                  <a:lnTo>
                    <a:pt x="161037" y="605"/>
                  </a:lnTo>
                  <a:lnTo>
                    <a:pt x="131712" y="0"/>
                  </a:lnTo>
                  <a:lnTo>
                    <a:pt x="102932" y="942"/>
                  </a:lnTo>
                  <a:lnTo>
                    <a:pt x="43467" y="16517"/>
                  </a:lnTo>
                  <a:lnTo>
                    <a:pt x="4943" y="69893"/>
                  </a:lnTo>
                  <a:lnTo>
                    <a:pt x="0" y="114551"/>
                  </a:lnTo>
                  <a:lnTo>
                    <a:pt x="0" y="287265"/>
                  </a:lnTo>
                  <a:lnTo>
                    <a:pt x="1764" y="301664"/>
                  </a:lnTo>
                  <a:lnTo>
                    <a:pt x="8770" y="315567"/>
                  </a:lnTo>
                  <a:lnTo>
                    <a:pt x="23585" y="326052"/>
                  </a:lnTo>
                  <a:lnTo>
                    <a:pt x="48777" y="330196"/>
                  </a:lnTo>
                  <a:lnTo>
                    <a:pt x="48777" y="479199"/>
                  </a:lnTo>
                </a:path>
              </a:pathLst>
            </a:custGeom>
            <a:ln w="20199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3884" y="5578923"/>
              <a:ext cx="38735" cy="252729"/>
            </a:xfrm>
            <a:custGeom>
              <a:avLst/>
              <a:gdLst/>
              <a:ahLst/>
              <a:cxnLst/>
              <a:rect l="l" t="t" r="r" b="b"/>
              <a:pathLst>
                <a:path w="38734" h="252729">
                  <a:moveTo>
                    <a:pt x="0" y="0"/>
                  </a:moveTo>
                  <a:lnTo>
                    <a:pt x="0" y="142596"/>
                  </a:lnTo>
                  <a:lnTo>
                    <a:pt x="2459" y="156005"/>
                  </a:lnTo>
                  <a:lnTo>
                    <a:pt x="9776" y="166893"/>
                  </a:lnTo>
                  <a:lnTo>
                    <a:pt x="21859" y="174203"/>
                  </a:lnTo>
                  <a:lnTo>
                    <a:pt x="38612" y="176875"/>
                  </a:lnTo>
                  <a:lnTo>
                    <a:pt x="38612" y="252433"/>
                  </a:lnTo>
                </a:path>
              </a:pathLst>
            </a:custGeom>
            <a:ln w="20197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6654" y="5513007"/>
              <a:ext cx="168910" cy="318135"/>
            </a:xfrm>
            <a:custGeom>
              <a:avLst/>
              <a:gdLst/>
              <a:ahLst/>
              <a:cxnLst/>
              <a:rect l="l" t="t" r="r" b="b"/>
              <a:pathLst>
                <a:path w="168909" h="318135">
                  <a:moveTo>
                    <a:pt x="129765" y="318085"/>
                  </a:moveTo>
                  <a:lnTo>
                    <a:pt x="129765" y="242526"/>
                  </a:lnTo>
                  <a:lnTo>
                    <a:pt x="146797" y="240706"/>
                  </a:lnTo>
                  <a:lnTo>
                    <a:pt x="159039" y="234749"/>
                  </a:lnTo>
                  <a:lnTo>
                    <a:pt x="166429" y="223913"/>
                  </a:lnTo>
                  <a:lnTo>
                    <a:pt x="168906" y="207455"/>
                  </a:lnTo>
                  <a:lnTo>
                    <a:pt x="168906" y="89362"/>
                  </a:lnTo>
                  <a:lnTo>
                    <a:pt x="164078" y="50284"/>
                  </a:lnTo>
                  <a:lnTo>
                    <a:pt x="149781" y="23232"/>
                  </a:lnTo>
                  <a:lnTo>
                    <a:pt x="126302" y="6904"/>
                  </a:lnTo>
                  <a:lnTo>
                    <a:pt x="93925" y="0"/>
                  </a:lnTo>
                  <a:lnTo>
                    <a:pt x="0" y="0"/>
                  </a:lnTo>
                </a:path>
              </a:pathLst>
            </a:custGeom>
            <a:ln w="20200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9645" y="5589754"/>
              <a:ext cx="196215" cy="241935"/>
            </a:xfrm>
            <a:custGeom>
              <a:avLst/>
              <a:gdLst/>
              <a:ahLst/>
              <a:cxnLst/>
              <a:rect l="l" t="t" r="r" b="b"/>
              <a:pathLst>
                <a:path w="196215" h="241935">
                  <a:moveTo>
                    <a:pt x="33002" y="241337"/>
                  </a:moveTo>
                  <a:lnTo>
                    <a:pt x="33002" y="204879"/>
                  </a:lnTo>
                  <a:lnTo>
                    <a:pt x="18378" y="202211"/>
                  </a:lnTo>
                  <a:lnTo>
                    <a:pt x="8085" y="195277"/>
                  </a:lnTo>
                  <a:lnTo>
                    <a:pt x="2000" y="185681"/>
                  </a:lnTo>
                  <a:lnTo>
                    <a:pt x="0" y="175026"/>
                  </a:lnTo>
                  <a:lnTo>
                    <a:pt x="0" y="75426"/>
                  </a:lnTo>
                  <a:lnTo>
                    <a:pt x="4080" y="42408"/>
                  </a:lnTo>
                  <a:lnTo>
                    <a:pt x="16162" y="19533"/>
                  </a:lnTo>
                  <a:lnTo>
                    <a:pt x="36004" y="5748"/>
                  </a:lnTo>
                  <a:lnTo>
                    <a:pt x="63364" y="0"/>
                  </a:lnTo>
                  <a:lnTo>
                    <a:pt x="132802" y="0"/>
                  </a:lnTo>
                  <a:lnTo>
                    <a:pt x="160190" y="5859"/>
                  </a:lnTo>
                  <a:lnTo>
                    <a:pt x="180028" y="19632"/>
                  </a:lnTo>
                  <a:lnTo>
                    <a:pt x="192095" y="42445"/>
                  </a:lnTo>
                  <a:lnTo>
                    <a:pt x="196166" y="75426"/>
                  </a:lnTo>
                  <a:lnTo>
                    <a:pt x="196166" y="175950"/>
                  </a:lnTo>
                  <a:lnTo>
                    <a:pt x="194323" y="187158"/>
                  </a:lnTo>
                  <a:lnTo>
                    <a:pt x="188502" y="196359"/>
                  </a:lnTo>
                  <a:lnTo>
                    <a:pt x="178261" y="202588"/>
                  </a:lnTo>
                  <a:lnTo>
                    <a:pt x="163164" y="204879"/>
                  </a:lnTo>
                  <a:lnTo>
                    <a:pt x="163164" y="241337"/>
                  </a:lnTo>
                </a:path>
              </a:pathLst>
            </a:custGeom>
            <a:ln w="20202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16542" y="5432693"/>
              <a:ext cx="123189" cy="123189"/>
            </a:xfrm>
            <a:custGeom>
              <a:avLst/>
              <a:gdLst/>
              <a:ahLst/>
              <a:cxnLst/>
              <a:rect l="l" t="t" r="r" b="b"/>
              <a:pathLst>
                <a:path w="123190" h="123189">
                  <a:moveTo>
                    <a:pt x="61318" y="122716"/>
                  </a:moveTo>
                  <a:lnTo>
                    <a:pt x="85187" y="117894"/>
                  </a:lnTo>
                  <a:lnTo>
                    <a:pt x="104678" y="104745"/>
                  </a:lnTo>
                  <a:lnTo>
                    <a:pt x="117818" y="85242"/>
                  </a:lnTo>
                  <a:lnTo>
                    <a:pt x="122637" y="61358"/>
                  </a:lnTo>
                  <a:lnTo>
                    <a:pt x="117818" y="37474"/>
                  </a:lnTo>
                  <a:lnTo>
                    <a:pt x="104678" y="17970"/>
                  </a:lnTo>
                  <a:lnTo>
                    <a:pt x="85187" y="4821"/>
                  </a:lnTo>
                  <a:lnTo>
                    <a:pt x="61318" y="0"/>
                  </a:lnTo>
                  <a:lnTo>
                    <a:pt x="37449" y="4821"/>
                  </a:lnTo>
                  <a:lnTo>
                    <a:pt x="17959" y="17970"/>
                  </a:lnTo>
                  <a:lnTo>
                    <a:pt x="4818" y="37474"/>
                  </a:lnTo>
                  <a:lnTo>
                    <a:pt x="0" y="61358"/>
                  </a:lnTo>
                  <a:lnTo>
                    <a:pt x="4786" y="85220"/>
                  </a:lnTo>
                  <a:lnTo>
                    <a:pt x="17893" y="104718"/>
                  </a:lnTo>
                  <a:lnTo>
                    <a:pt x="37349" y="117875"/>
                  </a:lnTo>
                  <a:lnTo>
                    <a:pt x="61186" y="122716"/>
                  </a:lnTo>
                  <a:lnTo>
                    <a:pt x="61318" y="122716"/>
                  </a:lnTo>
                  <a:close/>
                </a:path>
              </a:pathLst>
            </a:custGeom>
            <a:ln w="2020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802" y="5321010"/>
              <a:ext cx="228430" cy="2753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58763" y="5324111"/>
              <a:ext cx="92075" cy="94615"/>
            </a:xfrm>
            <a:custGeom>
              <a:avLst/>
              <a:gdLst/>
              <a:ahLst/>
              <a:cxnLst/>
              <a:rect l="l" t="t" r="r" b="b"/>
              <a:pathLst>
                <a:path w="92075" h="94614">
                  <a:moveTo>
                    <a:pt x="75600" y="83814"/>
                  </a:moveTo>
                  <a:lnTo>
                    <a:pt x="79804" y="79805"/>
                  </a:lnTo>
                  <a:lnTo>
                    <a:pt x="83270" y="75089"/>
                  </a:lnTo>
                  <a:lnTo>
                    <a:pt x="85831" y="69878"/>
                  </a:lnTo>
                  <a:lnTo>
                    <a:pt x="91773" y="54051"/>
                  </a:lnTo>
                  <a:lnTo>
                    <a:pt x="89115" y="41593"/>
                  </a:lnTo>
                  <a:lnTo>
                    <a:pt x="56948" y="11916"/>
                  </a:lnTo>
                  <a:lnTo>
                    <a:pt x="30783" y="0"/>
                  </a:lnTo>
                  <a:lnTo>
                    <a:pt x="23158" y="1776"/>
                  </a:lnTo>
                  <a:lnTo>
                    <a:pt x="1655" y="35055"/>
                  </a:lnTo>
                  <a:lnTo>
                    <a:pt x="0" y="52994"/>
                  </a:lnTo>
                  <a:lnTo>
                    <a:pt x="4743" y="69930"/>
                  </a:lnTo>
                  <a:lnTo>
                    <a:pt x="16459" y="84012"/>
                  </a:lnTo>
                  <a:lnTo>
                    <a:pt x="30597" y="91696"/>
                  </a:lnTo>
                  <a:lnTo>
                    <a:pt x="46064" y="94221"/>
                  </a:lnTo>
                  <a:lnTo>
                    <a:pt x="61514" y="91593"/>
                  </a:lnTo>
                  <a:lnTo>
                    <a:pt x="75600" y="83814"/>
                  </a:lnTo>
                  <a:close/>
                </a:path>
              </a:pathLst>
            </a:custGeom>
            <a:ln w="20203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7933" y="5137130"/>
              <a:ext cx="172085" cy="172085"/>
            </a:xfrm>
            <a:custGeom>
              <a:avLst/>
              <a:gdLst/>
              <a:ahLst/>
              <a:cxnLst/>
              <a:rect l="l" t="t" r="r" b="b"/>
              <a:pathLst>
                <a:path w="172084" h="172085">
                  <a:moveTo>
                    <a:pt x="171613" y="85861"/>
                  </a:moveTo>
                  <a:lnTo>
                    <a:pt x="164870" y="52439"/>
                  </a:lnTo>
                  <a:lnTo>
                    <a:pt x="146481" y="25147"/>
                  </a:lnTo>
                  <a:lnTo>
                    <a:pt x="119207" y="6747"/>
                  </a:lnTo>
                  <a:lnTo>
                    <a:pt x="85806" y="0"/>
                  </a:lnTo>
                  <a:lnTo>
                    <a:pt x="52405" y="6747"/>
                  </a:lnTo>
                  <a:lnTo>
                    <a:pt x="25131" y="25147"/>
                  </a:lnTo>
                  <a:lnTo>
                    <a:pt x="6742" y="52439"/>
                  </a:lnTo>
                  <a:lnTo>
                    <a:pt x="0" y="85861"/>
                  </a:lnTo>
                  <a:lnTo>
                    <a:pt x="6742" y="119283"/>
                  </a:lnTo>
                  <a:lnTo>
                    <a:pt x="25131" y="146576"/>
                  </a:lnTo>
                  <a:lnTo>
                    <a:pt x="52405" y="164976"/>
                  </a:lnTo>
                  <a:lnTo>
                    <a:pt x="85806" y="171723"/>
                  </a:lnTo>
                  <a:lnTo>
                    <a:pt x="119207" y="164976"/>
                  </a:lnTo>
                  <a:lnTo>
                    <a:pt x="146481" y="146576"/>
                  </a:lnTo>
                  <a:lnTo>
                    <a:pt x="164870" y="119283"/>
                  </a:lnTo>
                  <a:lnTo>
                    <a:pt x="171613" y="85861"/>
                  </a:lnTo>
                  <a:close/>
                </a:path>
              </a:pathLst>
            </a:custGeom>
            <a:ln w="2020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400" y="2624327"/>
            <a:ext cx="6314440" cy="2306320"/>
            <a:chOff x="533400" y="2624327"/>
            <a:chExt cx="6314440" cy="2306320"/>
          </a:xfrm>
        </p:grpSpPr>
        <p:sp>
          <p:nvSpPr>
            <p:cNvPr id="8" name="object 8"/>
            <p:cNvSpPr/>
            <p:nvPr/>
          </p:nvSpPr>
          <p:spPr>
            <a:xfrm>
              <a:off x="533400" y="4149852"/>
              <a:ext cx="6311265" cy="780415"/>
            </a:xfrm>
            <a:custGeom>
              <a:avLst/>
              <a:gdLst/>
              <a:ahLst/>
              <a:cxnLst/>
              <a:rect l="l" t="t" r="r" b="b"/>
              <a:pathLst>
                <a:path w="6311265" h="780414">
                  <a:moveTo>
                    <a:pt x="6106375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6106375" y="780288"/>
                  </a:lnTo>
                  <a:lnTo>
                    <a:pt x="6310884" y="390144"/>
                  </a:lnTo>
                  <a:lnTo>
                    <a:pt x="6106375" y="0"/>
                  </a:lnTo>
                  <a:close/>
                </a:path>
              </a:pathLst>
            </a:custGeom>
            <a:solidFill>
              <a:srgbClr val="87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2624327"/>
              <a:ext cx="6314440" cy="2303145"/>
            </a:xfrm>
            <a:custGeom>
              <a:avLst/>
              <a:gdLst/>
              <a:ahLst/>
              <a:cxnLst/>
              <a:rect l="l" t="t" r="r" b="b"/>
              <a:pathLst>
                <a:path w="6314440" h="2303145">
                  <a:moveTo>
                    <a:pt x="1251204" y="1525524"/>
                  </a:moveTo>
                  <a:lnTo>
                    <a:pt x="0" y="1525524"/>
                  </a:lnTo>
                  <a:lnTo>
                    <a:pt x="0" y="2302764"/>
                  </a:lnTo>
                  <a:lnTo>
                    <a:pt x="1251204" y="2302764"/>
                  </a:lnTo>
                  <a:lnTo>
                    <a:pt x="1251204" y="1525524"/>
                  </a:lnTo>
                  <a:close/>
                </a:path>
                <a:path w="6314440" h="2303145">
                  <a:moveTo>
                    <a:pt x="2214372" y="1222248"/>
                  </a:moveTo>
                  <a:lnTo>
                    <a:pt x="1537716" y="1222248"/>
                  </a:lnTo>
                  <a:lnTo>
                    <a:pt x="1537716" y="1999488"/>
                  </a:lnTo>
                  <a:lnTo>
                    <a:pt x="2214372" y="1999488"/>
                  </a:lnTo>
                  <a:lnTo>
                    <a:pt x="2214372" y="1222248"/>
                  </a:lnTo>
                  <a:close/>
                </a:path>
                <a:path w="6314440" h="2303145">
                  <a:moveTo>
                    <a:pt x="3174492" y="915924"/>
                  </a:moveTo>
                  <a:lnTo>
                    <a:pt x="2499360" y="915924"/>
                  </a:lnTo>
                  <a:lnTo>
                    <a:pt x="2499360" y="1693164"/>
                  </a:lnTo>
                  <a:lnTo>
                    <a:pt x="3174492" y="1693164"/>
                  </a:lnTo>
                  <a:lnTo>
                    <a:pt x="3174492" y="915924"/>
                  </a:lnTo>
                  <a:close/>
                </a:path>
                <a:path w="6314440" h="2303145">
                  <a:moveTo>
                    <a:pt x="5195316" y="307848"/>
                  </a:moveTo>
                  <a:lnTo>
                    <a:pt x="4468368" y="307848"/>
                  </a:lnTo>
                  <a:lnTo>
                    <a:pt x="4468368" y="1085088"/>
                  </a:lnTo>
                  <a:lnTo>
                    <a:pt x="5195316" y="1085088"/>
                  </a:lnTo>
                  <a:lnTo>
                    <a:pt x="5195316" y="307848"/>
                  </a:lnTo>
                  <a:close/>
                </a:path>
                <a:path w="6314440" h="2303145">
                  <a:moveTo>
                    <a:pt x="6313932" y="390144"/>
                  </a:moveTo>
                  <a:lnTo>
                    <a:pt x="6109424" y="0"/>
                  </a:lnTo>
                  <a:lnTo>
                    <a:pt x="5477256" y="0"/>
                  </a:lnTo>
                  <a:lnTo>
                    <a:pt x="5477256" y="780288"/>
                  </a:lnTo>
                  <a:lnTo>
                    <a:pt x="6109424" y="780288"/>
                  </a:lnTo>
                  <a:lnTo>
                    <a:pt x="6313932" y="390144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5806" y="2625858"/>
              <a:ext cx="285115" cy="1083945"/>
            </a:xfrm>
            <a:custGeom>
              <a:avLst/>
              <a:gdLst/>
              <a:ahLst/>
              <a:cxnLst/>
              <a:rect l="l" t="t" r="r" b="b"/>
              <a:pathLst>
                <a:path w="285114" h="1083945">
                  <a:moveTo>
                    <a:pt x="284529" y="0"/>
                  </a:moveTo>
                  <a:lnTo>
                    <a:pt x="176" y="305612"/>
                  </a:lnTo>
                  <a:lnTo>
                    <a:pt x="0" y="358004"/>
                  </a:lnTo>
                  <a:lnTo>
                    <a:pt x="176" y="1083564"/>
                  </a:lnTo>
                  <a:lnTo>
                    <a:pt x="284542" y="777938"/>
                  </a:lnTo>
                  <a:lnTo>
                    <a:pt x="284365" y="725546"/>
                  </a:lnTo>
                  <a:lnTo>
                    <a:pt x="284529" y="0"/>
                  </a:lnTo>
                  <a:close/>
                </a:path>
              </a:pathLst>
            </a:custGeom>
            <a:solidFill>
              <a:srgbClr val="004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1355" y="3235451"/>
              <a:ext cx="728980" cy="777240"/>
            </a:xfrm>
            <a:custGeom>
              <a:avLst/>
              <a:gdLst/>
              <a:ahLst/>
              <a:cxnLst/>
              <a:rect l="l" t="t" r="r" b="b"/>
              <a:pathLst>
                <a:path w="728979" h="777239">
                  <a:moveTo>
                    <a:pt x="728472" y="0"/>
                  </a:moveTo>
                  <a:lnTo>
                    <a:pt x="0" y="0"/>
                  </a:lnTo>
                  <a:lnTo>
                    <a:pt x="0" y="777240"/>
                  </a:lnTo>
                  <a:lnTo>
                    <a:pt x="728472" y="777240"/>
                  </a:lnTo>
                  <a:lnTo>
                    <a:pt x="728472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6255" y="2932175"/>
              <a:ext cx="3216910" cy="1997075"/>
            </a:xfrm>
            <a:custGeom>
              <a:avLst/>
              <a:gdLst/>
              <a:ahLst/>
              <a:cxnLst/>
              <a:rect l="l" t="t" r="r" b="b"/>
              <a:pathLst>
                <a:path w="3216910" h="1997075">
                  <a:moveTo>
                    <a:pt x="284543" y="1690827"/>
                  </a:moveTo>
                  <a:lnTo>
                    <a:pt x="284365" y="1638439"/>
                  </a:lnTo>
                  <a:lnTo>
                    <a:pt x="284530" y="912888"/>
                  </a:lnTo>
                  <a:lnTo>
                    <a:pt x="177" y="1218501"/>
                  </a:lnTo>
                  <a:lnTo>
                    <a:pt x="0" y="1270889"/>
                  </a:lnTo>
                  <a:lnTo>
                    <a:pt x="177" y="1996452"/>
                  </a:lnTo>
                  <a:lnTo>
                    <a:pt x="284543" y="1690827"/>
                  </a:lnTo>
                  <a:close/>
                </a:path>
                <a:path w="3216910" h="1997075">
                  <a:moveTo>
                    <a:pt x="1244663" y="606564"/>
                  </a:moveTo>
                  <a:lnTo>
                    <a:pt x="961821" y="912177"/>
                  </a:lnTo>
                  <a:lnTo>
                    <a:pt x="961644" y="964565"/>
                  </a:lnTo>
                  <a:lnTo>
                    <a:pt x="961821" y="1690128"/>
                  </a:lnTo>
                  <a:lnTo>
                    <a:pt x="1244663" y="1384503"/>
                  </a:lnTo>
                  <a:lnTo>
                    <a:pt x="1244485" y="1332115"/>
                  </a:lnTo>
                  <a:lnTo>
                    <a:pt x="1244663" y="606564"/>
                  </a:lnTo>
                  <a:close/>
                </a:path>
                <a:path w="3216910" h="1997075">
                  <a:moveTo>
                    <a:pt x="2204783" y="303276"/>
                  </a:moveTo>
                  <a:lnTo>
                    <a:pt x="1921941" y="608469"/>
                  </a:lnTo>
                  <a:lnTo>
                    <a:pt x="1921764" y="660793"/>
                  </a:lnTo>
                  <a:lnTo>
                    <a:pt x="1921941" y="1385316"/>
                  </a:lnTo>
                  <a:lnTo>
                    <a:pt x="2204783" y="1080135"/>
                  </a:lnTo>
                  <a:lnTo>
                    <a:pt x="2204605" y="1027823"/>
                  </a:lnTo>
                  <a:lnTo>
                    <a:pt x="2204783" y="303276"/>
                  </a:lnTo>
                  <a:close/>
                </a:path>
                <a:path w="3216910" h="1997075">
                  <a:moveTo>
                    <a:pt x="3216719" y="776859"/>
                  </a:moveTo>
                  <a:lnTo>
                    <a:pt x="3216541" y="724547"/>
                  </a:lnTo>
                  <a:lnTo>
                    <a:pt x="3216706" y="0"/>
                  </a:lnTo>
                  <a:lnTo>
                    <a:pt x="2932353" y="305193"/>
                  </a:lnTo>
                  <a:lnTo>
                    <a:pt x="2932176" y="357517"/>
                  </a:lnTo>
                  <a:lnTo>
                    <a:pt x="2932353" y="1082040"/>
                  </a:lnTo>
                  <a:lnTo>
                    <a:pt x="3216719" y="776859"/>
                  </a:lnTo>
                  <a:close/>
                </a:path>
              </a:pathLst>
            </a:custGeom>
            <a:solidFill>
              <a:srgbClr val="004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17269" y="2035555"/>
            <a:ext cx="1717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75" b="1" spc="487" baseline="16516" dirty="0">
                <a:solidFill>
                  <a:srgbClr val="005A8D"/>
                </a:solidFill>
                <a:latin typeface="Calibri"/>
                <a:cs typeface="Calibri"/>
              </a:rPr>
              <a:t>$</a:t>
            </a:r>
            <a:r>
              <a:rPr sz="2800" b="1" spc="325" dirty="0">
                <a:solidFill>
                  <a:srgbClr val="005A8D"/>
                </a:solidFill>
                <a:latin typeface="Calibri"/>
                <a:cs typeface="Calibri"/>
              </a:rPr>
              <a:t>272,805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1409" y="4320213"/>
            <a:ext cx="1487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75" b="1" spc="480" baseline="16516" dirty="0">
                <a:solidFill>
                  <a:srgbClr val="87898A"/>
                </a:solidFill>
                <a:latin typeface="Calibri"/>
                <a:cs typeface="Calibri"/>
              </a:rPr>
              <a:t>$</a:t>
            </a:r>
            <a:r>
              <a:rPr sz="2800" b="1" spc="320" dirty="0">
                <a:solidFill>
                  <a:srgbClr val="87898A"/>
                </a:solidFill>
                <a:latin typeface="Calibri"/>
                <a:cs typeface="Calibri"/>
              </a:rPr>
              <a:t>83,325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700" y="5016130"/>
            <a:ext cx="4664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5" dirty="0">
                <a:latin typeface="Calibri"/>
                <a:cs typeface="Calibri"/>
              </a:rPr>
              <a:t>Maintain </a:t>
            </a:r>
            <a:r>
              <a:rPr sz="1600" spc="65" dirty="0">
                <a:latin typeface="Calibri"/>
                <a:cs typeface="Calibri"/>
              </a:rPr>
              <a:t>your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biweekly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contributions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(no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increase)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485" y="2070610"/>
            <a:ext cx="21107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215" dirty="0">
                <a:solidFill>
                  <a:srgbClr val="005A8D"/>
                </a:solidFill>
                <a:latin typeface="Calibri"/>
                <a:cs typeface="Calibri"/>
              </a:rPr>
              <a:t>$25</a:t>
            </a:r>
            <a:r>
              <a:rPr sz="1600" b="1" spc="7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600" b="1" spc="105" dirty="0">
                <a:solidFill>
                  <a:srgbClr val="005A8D"/>
                </a:solidFill>
                <a:latin typeface="Calibri"/>
                <a:cs typeface="Calibri"/>
              </a:rPr>
              <a:t>annual</a:t>
            </a:r>
            <a:r>
              <a:rPr sz="16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600" b="1" spc="125" dirty="0">
                <a:solidFill>
                  <a:srgbClr val="005A8D"/>
                </a:solidFill>
                <a:latin typeface="Calibri"/>
                <a:cs typeface="Calibri"/>
              </a:rPr>
              <a:t>biweekly </a:t>
            </a:r>
            <a:r>
              <a:rPr sz="1600" b="1" spc="100" dirty="0">
                <a:solidFill>
                  <a:srgbClr val="005A8D"/>
                </a:solidFill>
                <a:latin typeface="Calibri"/>
                <a:cs typeface="Calibri"/>
              </a:rPr>
              <a:t>contribution</a:t>
            </a:r>
            <a:r>
              <a:rPr sz="1600" b="1" spc="9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600" b="1" spc="95" dirty="0">
                <a:solidFill>
                  <a:srgbClr val="005A8D"/>
                </a:solidFill>
                <a:latin typeface="Calibri"/>
                <a:cs typeface="Calibri"/>
              </a:rPr>
              <a:t>increase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1822" y="4388393"/>
            <a:ext cx="2818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20" dirty="0">
                <a:solidFill>
                  <a:srgbClr val="FDFFFD"/>
                </a:solidFill>
                <a:latin typeface="Calibri"/>
                <a:cs typeface="Calibri"/>
              </a:rPr>
              <a:t>Account</a:t>
            </a:r>
            <a:r>
              <a:rPr sz="1600" b="1" spc="5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b="1" spc="114" dirty="0">
                <a:solidFill>
                  <a:srgbClr val="FDFFFD"/>
                </a:solidFill>
                <a:latin typeface="Calibri"/>
                <a:cs typeface="Calibri"/>
              </a:rPr>
              <a:t>value</a:t>
            </a:r>
            <a:r>
              <a:rPr sz="1600" b="1" spc="6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b="1" spc="70" dirty="0">
                <a:solidFill>
                  <a:srgbClr val="FDFFFD"/>
                </a:solidFill>
                <a:latin typeface="Calibri"/>
                <a:cs typeface="Calibri"/>
              </a:rPr>
              <a:t>after </a:t>
            </a:r>
            <a:r>
              <a:rPr sz="1600" b="1" spc="215" dirty="0">
                <a:solidFill>
                  <a:srgbClr val="FDFFFD"/>
                </a:solidFill>
                <a:latin typeface="Calibri"/>
                <a:cs typeface="Calibri"/>
              </a:rPr>
              <a:t>20</a:t>
            </a:r>
            <a:r>
              <a:rPr sz="1600" b="1" spc="6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b="1" spc="90" dirty="0">
                <a:solidFill>
                  <a:srgbClr val="FDFFFD"/>
                </a:solidFill>
                <a:latin typeface="Calibri"/>
                <a:cs typeface="Calibri"/>
              </a:rPr>
              <a:t>years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8471" y="6490208"/>
            <a:ext cx="7512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0" dirty="0">
                <a:latin typeface="Calibri"/>
                <a:cs typeface="Calibri"/>
              </a:rPr>
              <a:t>For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illustrative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purposes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only.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Assumes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$10,000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account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value,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$50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biweekly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contributions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at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age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40,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effective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annual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return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6%,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compounded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biweekly.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913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5"/>
              </a:spcBef>
            </a:pPr>
            <a:r>
              <a:rPr spc="285" dirty="0"/>
              <a:t>Save</a:t>
            </a:r>
            <a:r>
              <a:rPr spc="75" dirty="0"/>
              <a:t> </a:t>
            </a:r>
            <a:r>
              <a:rPr spc="225" dirty="0"/>
              <a:t>More</a:t>
            </a:r>
            <a:r>
              <a:rPr spc="50" dirty="0"/>
              <a:t> </a:t>
            </a:r>
            <a:r>
              <a:rPr spc="210" dirty="0"/>
              <a:t>With</a:t>
            </a:r>
            <a:r>
              <a:rPr spc="70" dirty="0"/>
              <a:t> </a:t>
            </a:r>
            <a:r>
              <a:rPr spc="270" dirty="0"/>
              <a:t>Flexible</a:t>
            </a:r>
            <a:r>
              <a:rPr spc="60" dirty="0"/>
              <a:t> </a:t>
            </a:r>
            <a:r>
              <a:rPr spc="220" dirty="0"/>
              <a:t>Contributions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9710" y="1346707"/>
            <a:ext cx="6364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35" dirty="0">
                <a:latin typeface="Calibri"/>
                <a:cs typeface="Calibri"/>
              </a:rPr>
              <a:t>How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much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can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$10,000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investment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grow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in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40" dirty="0">
                <a:latin typeface="Calibri"/>
                <a:cs typeface="Calibri"/>
              </a:rPr>
              <a:t>20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years?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0623" y="5498591"/>
            <a:ext cx="8318500" cy="914400"/>
          </a:xfrm>
          <a:prstGeom prst="rect">
            <a:avLst/>
          </a:prstGeom>
          <a:solidFill>
            <a:srgbClr val="F4F5FA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715645">
              <a:lnSpc>
                <a:spcPct val="100000"/>
              </a:lnSpc>
              <a:tabLst>
                <a:tab pos="4795520" algn="l"/>
              </a:tabLst>
            </a:pPr>
            <a:r>
              <a:rPr sz="2000" b="1" u="sng" spc="150" dirty="0">
                <a:solidFill>
                  <a:srgbClr val="A3238B"/>
                </a:solidFill>
                <a:uFill>
                  <a:solidFill>
                    <a:srgbClr val="A3238B"/>
                  </a:solidFill>
                </a:uFill>
                <a:latin typeface="Calibri"/>
                <a:cs typeface="Calibri"/>
                <a:hlinkClick r:id="rId3"/>
              </a:rPr>
              <a:t>www.icmarc.org/savingsboost</a:t>
            </a:r>
            <a:r>
              <a:rPr sz="2000" b="1" spc="65" dirty="0">
                <a:solidFill>
                  <a:srgbClr val="A3238B"/>
                </a:solidFill>
                <a:latin typeface="Calibri"/>
                <a:cs typeface="Calibri"/>
              </a:rPr>
              <a:t>  </a:t>
            </a:r>
            <a:r>
              <a:rPr sz="2000" spc="-530" dirty="0">
                <a:latin typeface="Calibri"/>
                <a:cs typeface="Calibri"/>
              </a:rPr>
              <a:t>|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u="sng" spc="140" dirty="0">
                <a:solidFill>
                  <a:srgbClr val="A3238B"/>
                </a:solidFill>
                <a:uFill>
                  <a:solidFill>
                    <a:srgbClr val="A3238B"/>
                  </a:solidFill>
                </a:uFill>
                <a:latin typeface="Calibri"/>
                <a:cs typeface="Calibri"/>
                <a:hlinkClick r:id="rId4"/>
              </a:rPr>
              <a:t>www.icmarc.org/grow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01128" y="3035807"/>
            <a:ext cx="548640" cy="731520"/>
          </a:xfrm>
          <a:custGeom>
            <a:avLst/>
            <a:gdLst/>
            <a:ahLst/>
            <a:cxnLst/>
            <a:rect l="l" t="t" r="r" b="b"/>
            <a:pathLst>
              <a:path w="548640" h="731520">
                <a:moveTo>
                  <a:pt x="274320" y="0"/>
                </a:moveTo>
                <a:lnTo>
                  <a:pt x="0" y="274320"/>
                </a:lnTo>
                <a:lnTo>
                  <a:pt x="137160" y="274320"/>
                </a:lnTo>
                <a:lnTo>
                  <a:pt x="137160" y="731520"/>
                </a:lnTo>
                <a:lnTo>
                  <a:pt x="411480" y="731520"/>
                </a:lnTo>
                <a:lnTo>
                  <a:pt x="411480" y="274320"/>
                </a:lnTo>
                <a:lnTo>
                  <a:pt x="54864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A2238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9045" y="2234731"/>
            <a:ext cx="4219575" cy="243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5A8D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215" dirty="0">
                <a:latin typeface="Calibri"/>
                <a:cs typeface="Calibri"/>
              </a:rPr>
              <a:t>Log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into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your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account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u="sng" spc="150" dirty="0">
                <a:solidFill>
                  <a:srgbClr val="9A3B77"/>
                </a:solidFill>
                <a:uFill>
                  <a:solidFill>
                    <a:srgbClr val="9A3B77"/>
                  </a:solidFill>
                </a:uFill>
                <a:latin typeface="Calibri"/>
                <a:cs typeface="Calibri"/>
                <a:hlinkClick r:id="rId4"/>
              </a:rPr>
              <a:t>www.missionsquare.org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Clr>
                <a:srgbClr val="005A8D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150" dirty="0">
                <a:latin typeface="Calibri"/>
                <a:cs typeface="Calibri"/>
              </a:rPr>
              <a:t>Speak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your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Retirement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Plans </a:t>
            </a:r>
            <a:r>
              <a:rPr sz="2000" spc="85" dirty="0">
                <a:latin typeface="Calibri"/>
                <a:cs typeface="Calibri"/>
              </a:rPr>
              <a:t>Specialist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5A8D"/>
              </a:buClr>
              <a:buFont typeface="Wingdings"/>
              <a:buChar char=""/>
            </a:pPr>
            <a:endParaRPr sz="1850">
              <a:latin typeface="Calibri"/>
              <a:cs typeface="Calibri"/>
            </a:endParaRPr>
          </a:p>
          <a:p>
            <a:pPr marL="355600" marR="173355" indent="-342900">
              <a:lnSpc>
                <a:spcPct val="100000"/>
              </a:lnSpc>
              <a:buClr>
                <a:srgbClr val="005A8D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135" dirty="0">
                <a:latin typeface="Calibri"/>
                <a:cs typeface="Calibri"/>
              </a:rPr>
              <a:t>Call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90" dirty="0">
                <a:latin typeface="Calibri"/>
                <a:cs typeface="Calibri"/>
              </a:rPr>
              <a:t>MSQ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Participant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Services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spc="85" dirty="0">
                <a:latin typeface="Calibri"/>
                <a:cs typeface="Calibri"/>
              </a:rPr>
              <a:t>(800)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669-</a:t>
            </a:r>
            <a:r>
              <a:rPr sz="2000" spc="120" dirty="0">
                <a:latin typeface="Calibri"/>
                <a:cs typeface="Calibri"/>
              </a:rPr>
              <a:t>7400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8064" y="726439"/>
            <a:ext cx="40081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120" dirty="0"/>
              <a:t>To</a:t>
            </a:r>
            <a:r>
              <a:rPr spc="95" dirty="0"/>
              <a:t> </a:t>
            </a:r>
            <a:r>
              <a:rPr spc="265" dirty="0"/>
              <a:t>Make</a:t>
            </a:r>
            <a:r>
              <a:rPr spc="90" dirty="0"/>
              <a:t> </a:t>
            </a:r>
            <a:r>
              <a:rPr spc="330" dirty="0"/>
              <a:t>Changes</a:t>
            </a:r>
            <a:r>
              <a:rPr spc="80" dirty="0"/>
              <a:t> </a:t>
            </a:r>
            <a:r>
              <a:rPr spc="155" dirty="0"/>
              <a:t>to </a:t>
            </a:r>
            <a:r>
              <a:rPr spc="204" dirty="0"/>
              <a:t>Your</a:t>
            </a:r>
            <a:r>
              <a:rPr spc="45" dirty="0"/>
              <a:t> </a:t>
            </a:r>
            <a:r>
              <a:rPr spc="220" dirty="0"/>
              <a:t>Contributions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45166" y="2238397"/>
            <a:ext cx="808990" cy="808990"/>
            <a:chOff x="445166" y="2238397"/>
            <a:chExt cx="808990" cy="808990"/>
          </a:xfrm>
        </p:grpSpPr>
        <p:sp>
          <p:nvSpPr>
            <p:cNvPr id="11" name="object 11"/>
            <p:cNvSpPr/>
            <p:nvPr/>
          </p:nvSpPr>
          <p:spPr>
            <a:xfrm>
              <a:off x="536954" y="2430212"/>
              <a:ext cx="625475" cy="425450"/>
            </a:xfrm>
            <a:custGeom>
              <a:avLst/>
              <a:gdLst/>
              <a:ahLst/>
              <a:cxnLst/>
              <a:rect l="l" t="t" r="r" b="b"/>
              <a:pathLst>
                <a:path w="625475" h="425450">
                  <a:moveTo>
                    <a:pt x="0" y="225113"/>
                  </a:moveTo>
                  <a:lnTo>
                    <a:pt x="200013" y="425255"/>
                  </a:lnTo>
                  <a:lnTo>
                    <a:pt x="624900" y="0"/>
                  </a:lnTo>
                </a:path>
              </a:pathLst>
            </a:custGeom>
            <a:ln w="28937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349" y="2252580"/>
              <a:ext cx="780415" cy="781050"/>
            </a:xfrm>
            <a:custGeom>
              <a:avLst/>
              <a:gdLst/>
              <a:ahLst/>
              <a:cxnLst/>
              <a:rect l="l" t="t" r="r" b="b"/>
              <a:pathLst>
                <a:path w="780415" h="781050">
                  <a:moveTo>
                    <a:pt x="0" y="0"/>
                  </a:moveTo>
                  <a:lnTo>
                    <a:pt x="780109" y="0"/>
                  </a:lnTo>
                  <a:lnTo>
                    <a:pt x="780109" y="780612"/>
                  </a:lnTo>
                  <a:lnTo>
                    <a:pt x="0" y="780612"/>
                  </a:lnTo>
                  <a:lnTo>
                    <a:pt x="0" y="0"/>
                  </a:lnTo>
                  <a:close/>
                </a:path>
              </a:pathLst>
            </a:custGeom>
            <a:ln w="28366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0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003" y="3392693"/>
            <a:ext cx="146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solidFill>
                  <a:srgbClr val="1E3764"/>
                </a:solidFill>
                <a:latin typeface="Calibri"/>
                <a:cs typeface="Calibri"/>
              </a:rPr>
              <a:t>Speculating?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2124" y="2307335"/>
            <a:ext cx="4083050" cy="1005840"/>
            <a:chOff x="992124" y="2307335"/>
            <a:chExt cx="4083050" cy="1005840"/>
          </a:xfrm>
        </p:grpSpPr>
        <p:sp>
          <p:nvSpPr>
            <p:cNvPr id="10" name="object 10"/>
            <p:cNvSpPr/>
            <p:nvPr/>
          </p:nvSpPr>
          <p:spPr>
            <a:xfrm>
              <a:off x="992124" y="2307335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1005839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1005839" y="1005839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5553" y="2728926"/>
              <a:ext cx="83820" cy="95885"/>
            </a:xfrm>
            <a:custGeom>
              <a:avLst/>
              <a:gdLst/>
              <a:ahLst/>
              <a:cxnLst/>
              <a:rect l="l" t="t" r="r" b="b"/>
              <a:pathLst>
                <a:path w="83819" h="95885">
                  <a:moveTo>
                    <a:pt x="14205" y="771"/>
                  </a:moveTo>
                  <a:lnTo>
                    <a:pt x="0" y="95670"/>
                  </a:lnTo>
                  <a:lnTo>
                    <a:pt x="83269" y="94950"/>
                  </a:lnTo>
                  <a:lnTo>
                    <a:pt x="69063" y="0"/>
                  </a:lnTo>
                </a:path>
              </a:pathLst>
            </a:custGeom>
            <a:ln w="15471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0504" y="2621986"/>
              <a:ext cx="374015" cy="84455"/>
            </a:xfrm>
            <a:custGeom>
              <a:avLst/>
              <a:gdLst/>
              <a:ahLst/>
              <a:cxnLst/>
              <a:rect l="l" t="t" r="r" b="b"/>
              <a:pathLst>
                <a:path w="374014" h="84455">
                  <a:moveTo>
                    <a:pt x="0" y="41119"/>
                  </a:moveTo>
                  <a:lnTo>
                    <a:pt x="13790" y="24273"/>
                  </a:lnTo>
                  <a:lnTo>
                    <a:pt x="31329" y="11296"/>
                  </a:lnTo>
                  <a:lnTo>
                    <a:pt x="51851" y="2951"/>
                  </a:lnTo>
                  <a:lnTo>
                    <a:pt x="74590" y="0"/>
                  </a:lnTo>
                  <a:lnTo>
                    <a:pt x="108137" y="6595"/>
                  </a:lnTo>
                  <a:lnTo>
                    <a:pt x="135731" y="24625"/>
                  </a:lnTo>
                  <a:lnTo>
                    <a:pt x="154735" y="51455"/>
                  </a:lnTo>
                  <a:lnTo>
                    <a:pt x="162509" y="84451"/>
                  </a:lnTo>
                  <a:lnTo>
                    <a:pt x="210962" y="84451"/>
                  </a:lnTo>
                  <a:lnTo>
                    <a:pt x="218742" y="51455"/>
                  </a:lnTo>
                  <a:lnTo>
                    <a:pt x="237758" y="24625"/>
                  </a:lnTo>
                  <a:lnTo>
                    <a:pt x="265355" y="6595"/>
                  </a:lnTo>
                  <a:lnTo>
                    <a:pt x="298880" y="0"/>
                  </a:lnTo>
                  <a:lnTo>
                    <a:pt x="321627" y="2943"/>
                  </a:lnTo>
                  <a:lnTo>
                    <a:pt x="342161" y="11276"/>
                  </a:lnTo>
                  <a:lnTo>
                    <a:pt x="359702" y="24251"/>
                  </a:lnTo>
                  <a:lnTo>
                    <a:pt x="373471" y="41119"/>
                  </a:lnTo>
                </a:path>
              </a:pathLst>
            </a:custGeom>
            <a:ln w="15441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0343" y="2663054"/>
              <a:ext cx="100330" cy="139065"/>
            </a:xfrm>
            <a:custGeom>
              <a:avLst/>
              <a:gdLst/>
              <a:ahLst/>
              <a:cxnLst/>
              <a:rect l="l" t="t" r="r" b="b"/>
              <a:pathLst>
                <a:path w="100330" h="139064">
                  <a:moveTo>
                    <a:pt x="0" y="139054"/>
                  </a:moveTo>
                  <a:lnTo>
                    <a:pt x="100160" y="0"/>
                  </a:lnTo>
                </a:path>
              </a:pathLst>
            </a:custGeom>
            <a:ln w="15477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86954" y="2789037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0" y="7719"/>
                  </a:moveTo>
                  <a:lnTo>
                    <a:pt x="2269" y="13178"/>
                  </a:lnTo>
                  <a:lnTo>
                    <a:pt x="7748" y="15439"/>
                  </a:lnTo>
                  <a:lnTo>
                    <a:pt x="13227" y="13178"/>
                  </a:lnTo>
                  <a:lnTo>
                    <a:pt x="15496" y="7719"/>
                  </a:lnTo>
                  <a:lnTo>
                    <a:pt x="13227" y="2260"/>
                  </a:lnTo>
                  <a:lnTo>
                    <a:pt x="7748" y="0"/>
                  </a:lnTo>
                  <a:lnTo>
                    <a:pt x="2269" y="2260"/>
                  </a:lnTo>
                  <a:lnTo>
                    <a:pt x="0" y="7719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2715" y="2738735"/>
              <a:ext cx="266065" cy="265430"/>
            </a:xfrm>
            <a:custGeom>
              <a:avLst/>
              <a:gdLst/>
              <a:ahLst/>
              <a:cxnLst/>
              <a:rect l="l" t="t" r="r" b="b"/>
              <a:pathLst>
                <a:path w="266065" h="265430">
                  <a:moveTo>
                    <a:pt x="228135" y="37694"/>
                  </a:moveTo>
                  <a:lnTo>
                    <a:pt x="253358" y="72490"/>
                  </a:lnTo>
                  <a:lnTo>
                    <a:pt x="265970" y="111969"/>
                  </a:lnTo>
                  <a:lnTo>
                    <a:pt x="265970" y="153010"/>
                  </a:lnTo>
                  <a:lnTo>
                    <a:pt x="253358" y="192490"/>
                  </a:lnTo>
                  <a:lnTo>
                    <a:pt x="228135" y="227285"/>
                  </a:lnTo>
                  <a:lnTo>
                    <a:pt x="193209" y="252415"/>
                  </a:lnTo>
                  <a:lnTo>
                    <a:pt x="153582" y="264980"/>
                  </a:lnTo>
                  <a:lnTo>
                    <a:pt x="112388" y="264980"/>
                  </a:lnTo>
                  <a:lnTo>
                    <a:pt x="72761" y="252415"/>
                  </a:lnTo>
                  <a:lnTo>
                    <a:pt x="37835" y="227285"/>
                  </a:lnTo>
                  <a:lnTo>
                    <a:pt x="12611" y="192490"/>
                  </a:lnTo>
                  <a:lnTo>
                    <a:pt x="0" y="153010"/>
                  </a:lnTo>
                  <a:lnTo>
                    <a:pt x="0" y="111969"/>
                  </a:lnTo>
                  <a:lnTo>
                    <a:pt x="12611" y="72490"/>
                  </a:lnTo>
                  <a:lnTo>
                    <a:pt x="37835" y="37694"/>
                  </a:lnTo>
                  <a:lnTo>
                    <a:pt x="72761" y="12564"/>
                  </a:lnTo>
                  <a:lnTo>
                    <a:pt x="112388" y="0"/>
                  </a:lnTo>
                  <a:lnTo>
                    <a:pt x="153582" y="0"/>
                  </a:lnTo>
                  <a:lnTo>
                    <a:pt x="193209" y="12564"/>
                  </a:lnTo>
                  <a:lnTo>
                    <a:pt x="228135" y="37694"/>
                  </a:lnTo>
                  <a:close/>
                </a:path>
              </a:pathLst>
            </a:custGeom>
            <a:ln w="15467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3966" y="2769871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4" h="203200">
                  <a:moveTo>
                    <a:pt x="195706" y="62579"/>
                  </a:moveTo>
                  <a:lnTo>
                    <a:pt x="203474" y="102068"/>
                  </a:lnTo>
                  <a:lnTo>
                    <a:pt x="195708" y="140137"/>
                  </a:lnTo>
                  <a:lnTo>
                    <a:pt x="174180" y="172526"/>
                  </a:lnTo>
                  <a:lnTo>
                    <a:pt x="140661" y="194978"/>
                  </a:lnTo>
                  <a:lnTo>
                    <a:pt x="101026" y="202716"/>
                  </a:lnTo>
                  <a:lnTo>
                    <a:pt x="62814" y="194980"/>
                  </a:lnTo>
                  <a:lnTo>
                    <a:pt x="30303" y="173532"/>
                  </a:lnTo>
                  <a:lnTo>
                    <a:pt x="7766" y="140138"/>
                  </a:lnTo>
                  <a:lnTo>
                    <a:pt x="0" y="100648"/>
                  </a:lnTo>
                  <a:lnTo>
                    <a:pt x="7766" y="62579"/>
                  </a:lnTo>
                  <a:lnTo>
                    <a:pt x="29294" y="30189"/>
                  </a:lnTo>
                  <a:lnTo>
                    <a:pt x="62812" y="7738"/>
                  </a:lnTo>
                  <a:lnTo>
                    <a:pt x="102449" y="0"/>
                  </a:lnTo>
                  <a:lnTo>
                    <a:pt x="140660" y="7736"/>
                  </a:lnTo>
                  <a:lnTo>
                    <a:pt x="173170" y="29184"/>
                  </a:lnTo>
                  <a:lnTo>
                    <a:pt x="195706" y="62579"/>
                  </a:lnTo>
                  <a:close/>
                </a:path>
              </a:pathLst>
            </a:custGeom>
            <a:ln w="15468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7072" y="2769869"/>
              <a:ext cx="203835" cy="203200"/>
            </a:xfrm>
            <a:custGeom>
              <a:avLst/>
              <a:gdLst/>
              <a:ahLst/>
              <a:cxnLst/>
              <a:rect l="l" t="t" r="r" b="b"/>
              <a:pathLst>
                <a:path w="203835" h="203200">
                  <a:moveTo>
                    <a:pt x="195706" y="62579"/>
                  </a:moveTo>
                  <a:lnTo>
                    <a:pt x="203474" y="102068"/>
                  </a:lnTo>
                  <a:lnTo>
                    <a:pt x="195708" y="140137"/>
                  </a:lnTo>
                  <a:lnTo>
                    <a:pt x="174180" y="172526"/>
                  </a:lnTo>
                  <a:lnTo>
                    <a:pt x="140661" y="194978"/>
                  </a:lnTo>
                  <a:lnTo>
                    <a:pt x="101026" y="202716"/>
                  </a:lnTo>
                  <a:lnTo>
                    <a:pt x="62814" y="194980"/>
                  </a:lnTo>
                  <a:lnTo>
                    <a:pt x="30303" y="173532"/>
                  </a:lnTo>
                  <a:lnTo>
                    <a:pt x="7766" y="140138"/>
                  </a:lnTo>
                  <a:lnTo>
                    <a:pt x="0" y="100648"/>
                  </a:lnTo>
                  <a:lnTo>
                    <a:pt x="7766" y="62579"/>
                  </a:lnTo>
                  <a:lnTo>
                    <a:pt x="29294" y="30189"/>
                  </a:lnTo>
                  <a:lnTo>
                    <a:pt x="62812" y="7738"/>
                  </a:lnTo>
                  <a:lnTo>
                    <a:pt x="102449" y="0"/>
                  </a:lnTo>
                  <a:lnTo>
                    <a:pt x="140660" y="7736"/>
                  </a:lnTo>
                  <a:lnTo>
                    <a:pt x="173170" y="29184"/>
                  </a:lnTo>
                  <a:lnTo>
                    <a:pt x="195706" y="62579"/>
                  </a:lnTo>
                  <a:close/>
                </a:path>
              </a:pathLst>
            </a:custGeom>
            <a:ln w="15468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44241" y="2919035"/>
              <a:ext cx="106045" cy="15875"/>
            </a:xfrm>
            <a:custGeom>
              <a:avLst/>
              <a:gdLst/>
              <a:ahLst/>
              <a:cxnLst/>
              <a:rect l="l" t="t" r="r" b="b"/>
              <a:pathLst>
                <a:path w="106044" h="15875">
                  <a:moveTo>
                    <a:pt x="0" y="15644"/>
                  </a:moveTo>
                  <a:lnTo>
                    <a:pt x="11522" y="9458"/>
                  </a:lnTo>
                  <a:lnTo>
                    <a:pt x="24497" y="4406"/>
                  </a:lnTo>
                  <a:lnTo>
                    <a:pt x="38848" y="1062"/>
                  </a:lnTo>
                  <a:lnTo>
                    <a:pt x="54496" y="0"/>
                  </a:lnTo>
                  <a:lnTo>
                    <a:pt x="69226" y="1402"/>
                  </a:lnTo>
                  <a:lnTo>
                    <a:pt x="82765" y="4811"/>
                  </a:lnTo>
                  <a:lnTo>
                    <a:pt x="95044" y="9726"/>
                  </a:lnTo>
                  <a:lnTo>
                    <a:pt x="105997" y="15644"/>
                  </a:lnTo>
                </a:path>
              </a:pathLst>
            </a:custGeom>
            <a:ln w="15440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4027" y="2663057"/>
              <a:ext cx="100330" cy="139065"/>
            </a:xfrm>
            <a:custGeom>
              <a:avLst/>
              <a:gdLst/>
              <a:ahLst/>
              <a:cxnLst/>
              <a:rect l="l" t="t" r="r" b="b"/>
              <a:pathLst>
                <a:path w="100330" h="139064">
                  <a:moveTo>
                    <a:pt x="100160" y="139054"/>
                  </a:moveTo>
                  <a:lnTo>
                    <a:pt x="0" y="0"/>
                  </a:lnTo>
                </a:path>
              </a:pathLst>
            </a:custGeom>
            <a:ln w="15477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10452" y="2818477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19" h="71119">
                  <a:moveTo>
                    <a:pt x="0" y="0"/>
                  </a:moveTo>
                  <a:lnTo>
                    <a:pt x="71078" y="70762"/>
                  </a:lnTo>
                </a:path>
              </a:pathLst>
            </a:custGeom>
            <a:ln w="15467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52345" y="281847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0"/>
                  </a:moveTo>
                  <a:lnTo>
                    <a:pt x="27274" y="27224"/>
                  </a:lnTo>
                </a:path>
              </a:pathLst>
            </a:custGeom>
            <a:ln w="15467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4771" y="2737716"/>
              <a:ext cx="268605" cy="267335"/>
            </a:xfrm>
            <a:custGeom>
              <a:avLst/>
              <a:gdLst/>
              <a:ahLst/>
              <a:cxnLst/>
              <a:rect l="l" t="t" r="r" b="b"/>
              <a:pathLst>
                <a:path w="268605" h="267335">
                  <a:moveTo>
                    <a:pt x="164977" y="3086"/>
                  </a:moveTo>
                  <a:lnTo>
                    <a:pt x="204793" y="19475"/>
                  </a:lnTo>
                  <a:lnTo>
                    <a:pt x="236352" y="46453"/>
                  </a:lnTo>
                  <a:lnTo>
                    <a:pt x="258006" y="81365"/>
                  </a:lnTo>
                  <a:lnTo>
                    <a:pt x="268109" y="121554"/>
                  </a:lnTo>
                  <a:lnTo>
                    <a:pt x="265011" y="164363"/>
                  </a:lnTo>
                  <a:lnTo>
                    <a:pt x="248561" y="204030"/>
                  </a:lnTo>
                  <a:lnTo>
                    <a:pt x="221481" y="235472"/>
                  </a:lnTo>
                  <a:lnTo>
                    <a:pt x="186439" y="257046"/>
                  </a:lnTo>
                  <a:lnTo>
                    <a:pt x="146100" y="267111"/>
                  </a:lnTo>
                  <a:lnTo>
                    <a:pt x="103131" y="264025"/>
                  </a:lnTo>
                  <a:lnTo>
                    <a:pt x="63315" y="247636"/>
                  </a:lnTo>
                  <a:lnTo>
                    <a:pt x="31756" y="220657"/>
                  </a:lnTo>
                  <a:lnTo>
                    <a:pt x="10102" y="185745"/>
                  </a:lnTo>
                  <a:lnTo>
                    <a:pt x="0" y="145557"/>
                  </a:lnTo>
                  <a:lnTo>
                    <a:pt x="3097" y="102748"/>
                  </a:lnTo>
                  <a:lnTo>
                    <a:pt x="19547" y="63080"/>
                  </a:lnTo>
                  <a:lnTo>
                    <a:pt x="46627" y="31638"/>
                  </a:lnTo>
                  <a:lnTo>
                    <a:pt x="81669" y="10064"/>
                  </a:lnTo>
                  <a:lnTo>
                    <a:pt x="122008" y="0"/>
                  </a:lnTo>
                  <a:lnTo>
                    <a:pt x="164977" y="3086"/>
                  </a:lnTo>
                  <a:close/>
                </a:path>
              </a:pathLst>
            </a:custGeom>
            <a:ln w="15467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69080" y="2307335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39" h="1005839">
                  <a:moveTo>
                    <a:pt x="1005839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1005839" y="1005839"/>
                  </a:lnTo>
                  <a:lnTo>
                    <a:pt x="1005839" y="0"/>
                  </a:lnTo>
                  <a:close/>
                </a:path>
              </a:pathLst>
            </a:custGeom>
            <a:solidFill>
              <a:srgbClr val="5C6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3705" y="2831006"/>
              <a:ext cx="241271" cy="198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33455" y="2648734"/>
              <a:ext cx="481965" cy="494665"/>
            </a:xfrm>
            <a:custGeom>
              <a:avLst/>
              <a:gdLst/>
              <a:ahLst/>
              <a:cxnLst/>
              <a:rect l="l" t="t" r="r" b="b"/>
              <a:pathLst>
                <a:path w="481964" h="494664">
                  <a:moveTo>
                    <a:pt x="436956" y="381384"/>
                  </a:moveTo>
                  <a:lnTo>
                    <a:pt x="455807" y="350186"/>
                  </a:lnTo>
                  <a:lnTo>
                    <a:pt x="469877" y="316157"/>
                  </a:lnTo>
                  <a:lnTo>
                    <a:pt x="478677" y="279762"/>
                  </a:lnTo>
                  <a:lnTo>
                    <a:pt x="481719" y="241467"/>
                  </a:lnTo>
                  <a:lnTo>
                    <a:pt x="480351" y="215508"/>
                  </a:lnTo>
                  <a:lnTo>
                    <a:pt x="476265" y="190117"/>
                  </a:lnTo>
                  <a:lnTo>
                    <a:pt x="469492" y="165374"/>
                  </a:lnTo>
                  <a:lnTo>
                    <a:pt x="460059" y="141364"/>
                  </a:lnTo>
                  <a:lnTo>
                    <a:pt x="451653" y="20113"/>
                  </a:lnTo>
                  <a:lnTo>
                    <a:pt x="437523" y="8376"/>
                  </a:lnTo>
                  <a:lnTo>
                    <a:pt x="433913" y="10341"/>
                  </a:lnTo>
                  <a:lnTo>
                    <a:pt x="376051" y="41623"/>
                  </a:lnTo>
                  <a:lnTo>
                    <a:pt x="311588" y="10554"/>
                  </a:lnTo>
                  <a:lnTo>
                    <a:pt x="240937" y="0"/>
                  </a:lnTo>
                  <a:lnTo>
                    <a:pt x="205026" y="2662"/>
                  </a:lnTo>
                  <a:lnTo>
                    <a:pt x="170246" y="10554"/>
                  </a:lnTo>
                  <a:lnTo>
                    <a:pt x="137072" y="23536"/>
                  </a:lnTo>
                  <a:lnTo>
                    <a:pt x="105977" y="41468"/>
                  </a:lnTo>
                  <a:lnTo>
                    <a:pt x="105822" y="41623"/>
                  </a:lnTo>
                  <a:lnTo>
                    <a:pt x="47960" y="10341"/>
                  </a:lnTo>
                  <a:lnTo>
                    <a:pt x="44350" y="8428"/>
                  </a:lnTo>
                  <a:lnTo>
                    <a:pt x="40018" y="8428"/>
                  </a:lnTo>
                  <a:lnTo>
                    <a:pt x="36408" y="10392"/>
                  </a:lnTo>
                  <a:lnTo>
                    <a:pt x="32798" y="12357"/>
                  </a:lnTo>
                  <a:lnTo>
                    <a:pt x="30478" y="16028"/>
                  </a:lnTo>
                  <a:lnTo>
                    <a:pt x="30220" y="20113"/>
                  </a:lnTo>
                  <a:lnTo>
                    <a:pt x="21659" y="141312"/>
                  </a:lnTo>
                  <a:lnTo>
                    <a:pt x="12227" y="165344"/>
                  </a:lnTo>
                  <a:lnTo>
                    <a:pt x="5453" y="190084"/>
                  </a:lnTo>
                  <a:lnTo>
                    <a:pt x="1368" y="215464"/>
                  </a:lnTo>
                  <a:lnTo>
                    <a:pt x="0" y="241415"/>
                  </a:lnTo>
                  <a:lnTo>
                    <a:pt x="3033" y="279710"/>
                  </a:lnTo>
                  <a:lnTo>
                    <a:pt x="11816" y="316105"/>
                  </a:lnTo>
                  <a:lnTo>
                    <a:pt x="25868" y="350134"/>
                  </a:lnTo>
                  <a:lnTo>
                    <a:pt x="44711" y="381332"/>
                  </a:lnTo>
                  <a:lnTo>
                    <a:pt x="21762" y="479419"/>
                  </a:lnTo>
                  <a:lnTo>
                    <a:pt x="20937" y="483038"/>
                  </a:lnTo>
                  <a:lnTo>
                    <a:pt x="21762" y="486813"/>
                  </a:lnTo>
                  <a:lnTo>
                    <a:pt x="24031" y="489657"/>
                  </a:lnTo>
                  <a:lnTo>
                    <a:pt x="26300" y="492552"/>
                  </a:lnTo>
                  <a:lnTo>
                    <a:pt x="29807" y="494259"/>
                  </a:lnTo>
                  <a:lnTo>
                    <a:pt x="33469" y="494259"/>
                  </a:lnTo>
                  <a:lnTo>
                    <a:pt x="90351" y="494259"/>
                  </a:lnTo>
                  <a:lnTo>
                    <a:pt x="93394" y="494259"/>
                  </a:lnTo>
                  <a:lnTo>
                    <a:pt x="96385" y="493069"/>
                  </a:lnTo>
                  <a:lnTo>
                    <a:pt x="98602" y="491001"/>
                  </a:lnTo>
                  <a:lnTo>
                    <a:pt x="132536" y="459098"/>
                  </a:lnTo>
                  <a:lnTo>
                    <a:pt x="133000" y="458633"/>
                  </a:lnTo>
                  <a:lnTo>
                    <a:pt x="133206" y="458064"/>
                  </a:lnTo>
                  <a:lnTo>
                    <a:pt x="133618" y="457599"/>
                  </a:lnTo>
                  <a:lnTo>
                    <a:pt x="158572" y="468385"/>
                  </a:lnTo>
                  <a:lnTo>
                    <a:pt x="184879" y="476336"/>
                  </a:lnTo>
                  <a:lnTo>
                    <a:pt x="212347" y="481252"/>
                  </a:lnTo>
                  <a:lnTo>
                    <a:pt x="240782" y="482935"/>
                  </a:lnTo>
                  <a:lnTo>
                    <a:pt x="269216" y="481252"/>
                  </a:lnTo>
                  <a:lnTo>
                    <a:pt x="296684" y="476336"/>
                  </a:lnTo>
                  <a:lnTo>
                    <a:pt x="322992" y="468385"/>
                  </a:lnTo>
                  <a:lnTo>
                    <a:pt x="347945" y="457599"/>
                  </a:lnTo>
                  <a:lnTo>
                    <a:pt x="348306" y="458116"/>
                  </a:lnTo>
                  <a:lnTo>
                    <a:pt x="348564" y="458685"/>
                  </a:lnTo>
                  <a:lnTo>
                    <a:pt x="349028" y="459098"/>
                  </a:lnTo>
                  <a:lnTo>
                    <a:pt x="382962" y="491001"/>
                  </a:lnTo>
                  <a:lnTo>
                    <a:pt x="385179" y="493121"/>
                  </a:lnTo>
                  <a:lnTo>
                    <a:pt x="388119" y="494259"/>
                  </a:lnTo>
                  <a:lnTo>
                    <a:pt x="391213" y="494259"/>
                  </a:lnTo>
                  <a:lnTo>
                    <a:pt x="448147" y="494259"/>
                  </a:lnTo>
                  <a:lnTo>
                    <a:pt x="451808" y="494259"/>
                  </a:lnTo>
                  <a:lnTo>
                    <a:pt x="455315" y="492552"/>
                  </a:lnTo>
                  <a:lnTo>
                    <a:pt x="457584" y="489657"/>
                  </a:lnTo>
                  <a:lnTo>
                    <a:pt x="459853" y="486761"/>
                  </a:lnTo>
                  <a:lnTo>
                    <a:pt x="460730" y="482987"/>
                  </a:lnTo>
                  <a:lnTo>
                    <a:pt x="459853" y="479419"/>
                  </a:lnTo>
                  <a:lnTo>
                    <a:pt x="436956" y="381384"/>
                  </a:lnTo>
                  <a:close/>
                </a:path>
              </a:pathLst>
            </a:custGeom>
            <a:ln w="15490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7151" y="2894251"/>
              <a:ext cx="94328" cy="737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8730" y="2474545"/>
              <a:ext cx="151121" cy="15147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58360" y="279325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12" y="40382"/>
                  </a:moveTo>
                  <a:lnTo>
                    <a:pt x="27962" y="38794"/>
                  </a:lnTo>
                  <a:lnTo>
                    <a:pt x="34371" y="34462"/>
                  </a:lnTo>
                  <a:lnTo>
                    <a:pt x="38692" y="28036"/>
                  </a:lnTo>
                  <a:lnTo>
                    <a:pt x="40276" y="20165"/>
                  </a:lnTo>
                  <a:lnTo>
                    <a:pt x="38692" y="12302"/>
                  </a:lnTo>
                  <a:lnTo>
                    <a:pt x="34371" y="5894"/>
                  </a:lnTo>
                  <a:lnTo>
                    <a:pt x="27962" y="1580"/>
                  </a:lnTo>
                  <a:lnTo>
                    <a:pt x="20112" y="0"/>
                  </a:lnTo>
                  <a:lnTo>
                    <a:pt x="12270" y="1587"/>
                  </a:lnTo>
                  <a:lnTo>
                    <a:pt x="5879" y="5913"/>
                  </a:lnTo>
                  <a:lnTo>
                    <a:pt x="1576" y="12324"/>
                  </a:lnTo>
                  <a:lnTo>
                    <a:pt x="0" y="20165"/>
                  </a:lnTo>
                  <a:lnTo>
                    <a:pt x="1583" y="28036"/>
                  </a:lnTo>
                  <a:lnTo>
                    <a:pt x="5898" y="34462"/>
                  </a:lnTo>
                  <a:lnTo>
                    <a:pt x="12292" y="38794"/>
                  </a:lnTo>
                  <a:lnTo>
                    <a:pt x="20112" y="40382"/>
                  </a:lnTo>
                  <a:close/>
                </a:path>
              </a:pathLst>
            </a:custGeom>
            <a:ln w="15491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49996" y="279325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12" y="40382"/>
                  </a:moveTo>
                  <a:lnTo>
                    <a:pt x="27962" y="38794"/>
                  </a:lnTo>
                  <a:lnTo>
                    <a:pt x="34371" y="34462"/>
                  </a:lnTo>
                  <a:lnTo>
                    <a:pt x="38692" y="28036"/>
                  </a:lnTo>
                  <a:lnTo>
                    <a:pt x="40276" y="20165"/>
                  </a:lnTo>
                  <a:lnTo>
                    <a:pt x="38692" y="12302"/>
                  </a:lnTo>
                  <a:lnTo>
                    <a:pt x="34371" y="5894"/>
                  </a:lnTo>
                  <a:lnTo>
                    <a:pt x="27962" y="1580"/>
                  </a:lnTo>
                  <a:lnTo>
                    <a:pt x="20112" y="0"/>
                  </a:lnTo>
                  <a:lnTo>
                    <a:pt x="12270" y="1587"/>
                  </a:lnTo>
                  <a:lnTo>
                    <a:pt x="5879" y="5913"/>
                  </a:lnTo>
                  <a:lnTo>
                    <a:pt x="1576" y="12324"/>
                  </a:lnTo>
                  <a:lnTo>
                    <a:pt x="0" y="20165"/>
                  </a:lnTo>
                  <a:lnTo>
                    <a:pt x="1583" y="28036"/>
                  </a:lnTo>
                  <a:lnTo>
                    <a:pt x="5898" y="34462"/>
                  </a:lnTo>
                  <a:lnTo>
                    <a:pt x="12292" y="38794"/>
                  </a:lnTo>
                  <a:lnTo>
                    <a:pt x="20112" y="40382"/>
                  </a:lnTo>
                  <a:close/>
                </a:path>
              </a:pathLst>
            </a:custGeom>
            <a:ln w="15491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220" dirty="0"/>
              <a:t>Investment</a:t>
            </a:r>
            <a:r>
              <a:rPr spc="65" dirty="0"/>
              <a:t> </a:t>
            </a:r>
            <a:r>
              <a:rPr spc="215" dirty="0"/>
              <a:t>fundamentals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9256" y="1316545"/>
            <a:ext cx="21069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5" dirty="0">
                <a:latin typeface="Calibri"/>
                <a:cs typeface="Calibri"/>
              </a:rPr>
              <a:t>What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is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investing?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7983" y="4346717"/>
            <a:ext cx="4046854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145" dirty="0">
                <a:solidFill>
                  <a:srgbClr val="005A8D"/>
                </a:solidFill>
                <a:latin typeface="Calibri"/>
                <a:cs typeface="Calibri"/>
              </a:rPr>
              <a:t>Investing</a:t>
            </a:r>
            <a:r>
              <a:rPr sz="2000" spc="145" dirty="0">
                <a:latin typeface="Calibri"/>
                <a:cs typeface="Calibri"/>
              </a:rPr>
              <a:t>: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240" dirty="0">
                <a:latin typeface="Calibri"/>
                <a:cs typeface="Calibri"/>
              </a:rPr>
              <a:t>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carefully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planned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and </a:t>
            </a:r>
            <a:r>
              <a:rPr sz="2000" spc="125" dirty="0">
                <a:latin typeface="Calibri"/>
                <a:cs typeface="Calibri"/>
              </a:rPr>
              <a:t>prepared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approach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to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managing </a:t>
            </a:r>
            <a:r>
              <a:rPr sz="2000" spc="140" dirty="0">
                <a:latin typeface="Calibri"/>
                <a:cs typeface="Calibri"/>
              </a:rPr>
              <a:t>and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accumulating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money.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20705" y="3391956"/>
            <a:ext cx="903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solidFill>
                  <a:srgbClr val="1E3764"/>
                </a:solidFill>
                <a:latin typeface="Calibri"/>
                <a:cs typeface="Calibri"/>
              </a:rPr>
              <a:t>Saving?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87680" y="6216396"/>
            <a:ext cx="6958965" cy="547370"/>
          </a:xfrm>
          <a:custGeom>
            <a:avLst/>
            <a:gdLst/>
            <a:ahLst/>
            <a:cxnLst/>
            <a:rect l="l" t="t" r="r" b="b"/>
            <a:pathLst>
              <a:path w="6958965" h="547370">
                <a:moveTo>
                  <a:pt x="6958583" y="0"/>
                </a:moveTo>
                <a:lnTo>
                  <a:pt x="0" y="0"/>
                </a:lnTo>
                <a:lnTo>
                  <a:pt x="0" y="547115"/>
                </a:lnTo>
                <a:lnTo>
                  <a:pt x="6958583" y="547115"/>
                </a:lnTo>
                <a:lnTo>
                  <a:pt x="6958583" y="0"/>
                </a:lnTo>
                <a:close/>
              </a:path>
            </a:pathLst>
          </a:custGeom>
          <a:solidFill>
            <a:srgbClr val="F4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75219" y="6317553"/>
            <a:ext cx="4157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0" dirty="0">
                <a:solidFill>
                  <a:srgbClr val="005A8D"/>
                </a:solidFill>
                <a:latin typeface="Calibri"/>
                <a:cs typeface="Calibri"/>
              </a:rPr>
              <a:t>Do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50" dirty="0">
                <a:solidFill>
                  <a:srgbClr val="005A8D"/>
                </a:solidFill>
                <a:latin typeface="Calibri"/>
                <a:cs typeface="Calibri"/>
              </a:rPr>
              <a:t>you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45" dirty="0">
                <a:solidFill>
                  <a:srgbClr val="005A8D"/>
                </a:solidFill>
                <a:latin typeface="Calibri"/>
                <a:cs typeface="Calibri"/>
              </a:rPr>
              <a:t>see</a:t>
            </a:r>
            <a:r>
              <a:rPr sz="1800" b="1" spc="6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40" dirty="0">
                <a:solidFill>
                  <a:srgbClr val="005A8D"/>
                </a:solidFill>
                <a:latin typeface="Calibri"/>
                <a:cs typeface="Calibri"/>
              </a:rPr>
              <a:t>any</a:t>
            </a:r>
            <a:r>
              <a:rPr sz="1800" b="1" spc="5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35" dirty="0">
                <a:solidFill>
                  <a:srgbClr val="005A8D"/>
                </a:solidFill>
                <a:latin typeface="Calibri"/>
                <a:cs typeface="Calibri"/>
              </a:rPr>
              <a:t>predictable</a:t>
            </a:r>
            <a:r>
              <a:rPr sz="1800" b="1" spc="6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05A8D"/>
                </a:solidFill>
                <a:latin typeface="Calibri"/>
                <a:cs typeface="Calibri"/>
              </a:rPr>
              <a:t>patterns?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587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260" dirty="0"/>
              <a:t>Beware</a:t>
            </a:r>
            <a:r>
              <a:rPr spc="60" dirty="0"/>
              <a:t> </a:t>
            </a:r>
            <a:r>
              <a:rPr spc="220" dirty="0"/>
              <a:t>of</a:t>
            </a:r>
            <a:r>
              <a:rPr spc="165" dirty="0"/>
              <a:t> </a:t>
            </a:r>
            <a:r>
              <a:rPr spc="210" dirty="0"/>
              <a:t>Market</a:t>
            </a:r>
            <a:r>
              <a:rPr spc="75" dirty="0"/>
              <a:t> </a:t>
            </a:r>
            <a:r>
              <a:rPr spc="200" dirty="0"/>
              <a:t>Predictions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104" y="1046988"/>
            <a:ext cx="8317979" cy="50124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1318260"/>
            <a:ext cx="9144000" cy="5539740"/>
            <a:chOff x="0" y="1318260"/>
            <a:chExt cx="9144000" cy="5539740"/>
          </a:xfrm>
        </p:grpSpPr>
        <p:sp>
          <p:nvSpPr>
            <p:cNvPr id="7" name="object 7"/>
            <p:cNvSpPr/>
            <p:nvPr/>
          </p:nvSpPr>
          <p:spPr>
            <a:xfrm>
              <a:off x="0" y="1318260"/>
              <a:ext cx="9144000" cy="5539740"/>
            </a:xfrm>
            <a:custGeom>
              <a:avLst/>
              <a:gdLst/>
              <a:ahLst/>
              <a:cxnLst/>
              <a:rect l="l" t="t" r="r" b="b"/>
              <a:pathLst>
                <a:path w="9144000" h="5539740">
                  <a:moveTo>
                    <a:pt x="9144000" y="0"/>
                  </a:moveTo>
                  <a:lnTo>
                    <a:pt x="0" y="0"/>
                  </a:lnTo>
                  <a:lnTo>
                    <a:pt x="0" y="5539740"/>
                  </a:lnTo>
                  <a:lnTo>
                    <a:pt x="9144000" y="55397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4" y="1997964"/>
              <a:ext cx="8272272" cy="475176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335" dirty="0"/>
              <a:t>Keep</a:t>
            </a:r>
            <a:r>
              <a:rPr spc="85" dirty="0"/>
              <a:t> </a:t>
            </a:r>
            <a:r>
              <a:rPr spc="220" dirty="0"/>
              <a:t>a</a:t>
            </a:r>
            <a:r>
              <a:rPr spc="90" dirty="0"/>
              <a:t> </a:t>
            </a:r>
            <a:r>
              <a:rPr spc="225" dirty="0"/>
              <a:t>Long-</a:t>
            </a:r>
            <a:r>
              <a:rPr spc="175" dirty="0"/>
              <a:t>Term</a:t>
            </a:r>
            <a:r>
              <a:rPr spc="95" dirty="0"/>
              <a:t> </a:t>
            </a:r>
            <a:r>
              <a:rPr spc="215" dirty="0"/>
              <a:t>Perspective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5310" y="1410741"/>
            <a:ext cx="675513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Volatility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vs.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Return:</a:t>
            </a:r>
            <a:r>
              <a:rPr sz="1800" spc="82" baseline="25462" dirty="0">
                <a:latin typeface="Calibri"/>
                <a:cs typeface="Calibri"/>
              </a:rPr>
              <a:t>1,2</a:t>
            </a:r>
            <a:r>
              <a:rPr sz="1800" spc="630" baseline="25462" dirty="0">
                <a:latin typeface="Calibri"/>
                <a:cs typeface="Calibri"/>
              </a:rPr>
              <a:t> </a:t>
            </a:r>
            <a:r>
              <a:rPr sz="1800" spc="210" dirty="0">
                <a:latin typeface="Calibri"/>
                <a:cs typeface="Calibri"/>
              </a:rPr>
              <a:t>Q1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1926-</a:t>
            </a:r>
            <a:r>
              <a:rPr sz="1800" spc="210" dirty="0">
                <a:latin typeface="Calibri"/>
                <a:cs typeface="Calibri"/>
              </a:rPr>
              <a:t>Q4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2021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Rolling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80" dirty="0">
                <a:latin typeface="Calibri"/>
                <a:cs typeface="Calibri"/>
              </a:rPr>
              <a:t>Period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Returns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1400" spc="105" dirty="0">
                <a:latin typeface="Calibri"/>
                <a:cs typeface="Calibri"/>
              </a:rPr>
              <a:t>(One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Example: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February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1945-</a:t>
            </a:r>
            <a:r>
              <a:rPr sz="1400" spc="80" dirty="0">
                <a:latin typeface="Calibri"/>
                <a:cs typeface="Calibri"/>
              </a:rPr>
              <a:t>January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1946,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55" dirty="0">
                <a:latin typeface="Calibri"/>
                <a:cs typeface="Calibri"/>
              </a:rPr>
              <a:t>March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1945-</a:t>
            </a:r>
            <a:r>
              <a:rPr sz="1400" spc="65" dirty="0">
                <a:latin typeface="Calibri"/>
                <a:cs typeface="Calibri"/>
              </a:rPr>
              <a:t>February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1946,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etc.)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318260"/>
            <a:ext cx="9144000" cy="5539740"/>
          </a:xfrm>
          <a:custGeom>
            <a:avLst/>
            <a:gdLst/>
            <a:ahLst/>
            <a:cxnLst/>
            <a:rect l="l" t="t" r="r" b="b"/>
            <a:pathLst>
              <a:path w="9144000" h="5539740">
                <a:moveTo>
                  <a:pt x="9144000" y="0"/>
                </a:moveTo>
                <a:lnTo>
                  <a:pt x="0" y="0"/>
                </a:lnTo>
                <a:lnTo>
                  <a:pt x="0" y="5539740"/>
                </a:lnTo>
                <a:lnTo>
                  <a:pt x="9144000" y="5539740"/>
                </a:lnTo>
                <a:lnTo>
                  <a:pt x="9144000" y="0"/>
                </a:lnTo>
                <a:close/>
              </a:path>
            </a:pathLst>
          </a:custGeom>
          <a:solidFill>
            <a:srgbClr val="F4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315" dirty="0"/>
              <a:t>Choose</a:t>
            </a:r>
            <a:r>
              <a:rPr spc="-10" dirty="0"/>
              <a:t> </a:t>
            </a:r>
            <a:r>
              <a:rPr spc="250" dirty="0"/>
              <a:t>Time</a:t>
            </a:r>
            <a:r>
              <a:rPr spc="90" dirty="0"/>
              <a:t> </a:t>
            </a:r>
            <a:r>
              <a:rPr spc="195" dirty="0"/>
              <a:t>in</a:t>
            </a:r>
            <a:r>
              <a:rPr spc="100" dirty="0"/>
              <a:t> </a:t>
            </a:r>
            <a:r>
              <a:rPr spc="200" dirty="0"/>
              <a:t>the</a:t>
            </a:r>
            <a:r>
              <a:rPr spc="85" dirty="0"/>
              <a:t> </a:t>
            </a:r>
            <a:r>
              <a:rPr spc="204" dirty="0"/>
              <a:t>Market</a:t>
            </a:r>
            <a:r>
              <a:rPr spc="75" dirty="0"/>
              <a:t> </a:t>
            </a:r>
            <a:r>
              <a:rPr spc="310" dirty="0"/>
              <a:t>Over</a:t>
            </a:r>
            <a:r>
              <a:rPr spc="5" dirty="0"/>
              <a:t> </a:t>
            </a:r>
            <a:r>
              <a:rPr spc="275" dirty="0"/>
              <a:t>Timing </a:t>
            </a:r>
            <a:r>
              <a:rPr spc="204" dirty="0"/>
              <a:t>the</a:t>
            </a:r>
            <a:r>
              <a:rPr spc="80" dirty="0"/>
              <a:t> </a:t>
            </a:r>
            <a:r>
              <a:rPr spc="200" dirty="0"/>
              <a:t>Market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9911" y="1482420"/>
            <a:ext cx="790829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After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a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downturn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stock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market,</a:t>
            </a:r>
            <a:r>
              <a:rPr sz="1400" dirty="0">
                <a:latin typeface="Calibri"/>
                <a:cs typeface="Calibri"/>
              </a:rPr>
              <a:t> it’s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understandable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55" dirty="0">
                <a:latin typeface="Calibri"/>
                <a:cs typeface="Calibri"/>
              </a:rPr>
              <a:t>feel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55" dirty="0">
                <a:latin typeface="Calibri"/>
                <a:cs typeface="Calibri"/>
              </a:rPr>
              <a:t>discomfort.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55" dirty="0">
                <a:latin typeface="Calibri"/>
                <a:cs typeface="Calibri"/>
              </a:rPr>
              <a:t>But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you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move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out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65" dirty="0">
                <a:latin typeface="Calibri"/>
                <a:cs typeface="Calibri"/>
              </a:rPr>
              <a:t>stocks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as</a:t>
            </a:r>
            <a:r>
              <a:rPr sz="1400" spc="70" dirty="0">
                <a:latin typeface="Calibri"/>
                <a:cs typeface="Calibri"/>
              </a:rPr>
              <a:t> a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result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these emotions,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can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be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challenging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get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back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right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time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95" dirty="0">
                <a:latin typeface="Calibri"/>
                <a:cs typeface="Calibri"/>
              </a:rPr>
              <a:t>and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you </a:t>
            </a:r>
            <a:r>
              <a:rPr sz="1400" spc="70" dirty="0">
                <a:latin typeface="Calibri"/>
                <a:cs typeface="Calibri"/>
              </a:rPr>
              <a:t>may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missing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relatively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big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market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gains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can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occur </a:t>
            </a:r>
            <a:r>
              <a:rPr sz="1400" dirty="0">
                <a:latin typeface="Calibri"/>
                <a:cs typeface="Calibri"/>
              </a:rPr>
              <a:t>after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downturns.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2" y="2217420"/>
            <a:ext cx="6987527" cy="44805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4540" y="2497327"/>
            <a:ext cx="7251065" cy="36461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6385" marR="5080" indent="-274320" algn="just">
              <a:lnSpc>
                <a:spcPts val="2380"/>
              </a:lnSpc>
              <a:spcBef>
                <a:spcPts val="39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2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Board’s</a:t>
            </a:r>
            <a:r>
              <a:rPr sz="22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duties</a:t>
            </a:r>
            <a:r>
              <a:rPr sz="22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22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set</a:t>
            </a:r>
            <a:r>
              <a:rPr sz="2200" b="1" spc="2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forth</a:t>
            </a:r>
            <a:r>
              <a:rPr sz="22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22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2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2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and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include:</a:t>
            </a:r>
            <a:r>
              <a:rPr sz="22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investing</a:t>
            </a:r>
            <a:r>
              <a:rPr sz="22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2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diversifying</a:t>
            </a:r>
            <a:r>
              <a:rPr sz="22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200" b="1" spc="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assets,</a:t>
            </a:r>
            <a:r>
              <a:rPr sz="22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processing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200" b="1" spc="1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applications,</a:t>
            </a:r>
            <a:r>
              <a:rPr sz="2200" b="1" spc="1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reviewing</a:t>
            </a:r>
            <a:r>
              <a:rPr sz="2200" b="1" spc="204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disability</a:t>
            </a:r>
            <a:r>
              <a:rPr sz="2200" b="1" spc="204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applications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overseeing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administration</a:t>
            </a:r>
            <a:r>
              <a:rPr sz="22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2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plan.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30B6FC"/>
              </a:buClr>
              <a:buFont typeface="Arial"/>
              <a:buChar char="•"/>
            </a:pPr>
            <a:endParaRPr sz="2800">
              <a:latin typeface="Candara"/>
              <a:cs typeface="Candara"/>
            </a:endParaRPr>
          </a:p>
          <a:p>
            <a:pPr marL="286385" marR="5715" indent="-274320" algn="just">
              <a:lnSpc>
                <a:spcPts val="238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Board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does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not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have</a:t>
            </a:r>
            <a:r>
              <a:rPr sz="22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ability</a:t>
            </a:r>
            <a:r>
              <a:rPr sz="22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create</a:t>
            </a:r>
            <a:r>
              <a:rPr sz="22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new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pension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benefits.</a:t>
            </a:r>
            <a:r>
              <a:rPr sz="2200" b="1" spc="3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3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200" b="1" spc="3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200" b="1" spc="2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can</a:t>
            </a:r>
            <a:r>
              <a:rPr sz="2200" b="1" spc="3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only</a:t>
            </a:r>
            <a:r>
              <a:rPr sz="2200" b="1" spc="2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be</a:t>
            </a:r>
            <a:r>
              <a:rPr sz="2200" b="1" spc="3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amended</a:t>
            </a:r>
            <a:r>
              <a:rPr sz="2200" b="1" spc="2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by</a:t>
            </a:r>
            <a:r>
              <a:rPr sz="2200" b="1" spc="3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25" dirty="0">
                <a:solidFill>
                  <a:srgbClr val="063D86"/>
                </a:solidFill>
                <a:latin typeface="Candara"/>
                <a:cs typeface="Candara"/>
              </a:rPr>
              <a:t>the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City</a:t>
            </a:r>
            <a:r>
              <a:rPr sz="22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Commission.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30B6FC"/>
              </a:buClr>
              <a:buFont typeface="Arial"/>
              <a:buChar char="•"/>
            </a:pPr>
            <a:endParaRPr sz="2800">
              <a:latin typeface="Candara"/>
              <a:cs typeface="Candara"/>
            </a:endParaRPr>
          </a:p>
          <a:p>
            <a:pPr marL="287020" marR="5080" indent="-274955" algn="just">
              <a:lnSpc>
                <a:spcPts val="238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Benefits are</a:t>
            </a:r>
            <a:r>
              <a:rPr sz="22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negotiated</a:t>
            </a:r>
            <a:r>
              <a:rPr sz="2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by</a:t>
            </a:r>
            <a:r>
              <a:rPr sz="22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union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and the City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through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200" b="1" spc="-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collective</a:t>
            </a:r>
            <a:r>
              <a:rPr sz="2200" b="1" spc="-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dirty="0">
                <a:solidFill>
                  <a:srgbClr val="063D86"/>
                </a:solidFill>
                <a:latin typeface="Candara"/>
                <a:cs typeface="Candara"/>
              </a:rPr>
              <a:t>bargaining</a:t>
            </a:r>
            <a:r>
              <a:rPr sz="2200" b="1" spc="-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63D86"/>
                </a:solidFill>
                <a:latin typeface="Candara"/>
                <a:cs typeface="Candara"/>
              </a:rPr>
              <a:t>process.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138303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ROLE</a:t>
            </a:r>
            <a:r>
              <a:rPr sz="4400" b="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4400" b="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4400" b="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TRUSTEES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0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0623" y="2042160"/>
            <a:ext cx="1097280" cy="3918585"/>
            <a:chOff x="420623" y="2042160"/>
            <a:chExt cx="1097280" cy="3918585"/>
          </a:xfrm>
        </p:grpSpPr>
        <p:sp>
          <p:nvSpPr>
            <p:cNvPr id="9" name="object 9"/>
            <p:cNvSpPr/>
            <p:nvPr/>
          </p:nvSpPr>
          <p:spPr>
            <a:xfrm>
              <a:off x="420623" y="204216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1097280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097280" y="109728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623" y="4863083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79">
                  <a:moveTo>
                    <a:pt x="1097280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097280" y="109728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008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623" y="3453384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79">
                  <a:moveTo>
                    <a:pt x="1097280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097280" y="109728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A22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358" y="2346223"/>
              <a:ext cx="572770" cy="3362325"/>
            </a:xfrm>
            <a:custGeom>
              <a:avLst/>
              <a:gdLst/>
              <a:ahLst/>
              <a:cxnLst/>
              <a:rect l="l" t="t" r="r" b="b"/>
              <a:pathLst>
                <a:path w="572769" h="3362325">
                  <a:moveTo>
                    <a:pt x="512254" y="3195840"/>
                  </a:moveTo>
                  <a:lnTo>
                    <a:pt x="510171" y="3181870"/>
                  </a:lnTo>
                  <a:lnTo>
                    <a:pt x="505104" y="3169170"/>
                  </a:lnTo>
                  <a:lnTo>
                    <a:pt x="497217" y="3156470"/>
                  </a:lnTo>
                  <a:lnTo>
                    <a:pt x="497192" y="3195840"/>
                  </a:lnTo>
                  <a:lnTo>
                    <a:pt x="497192" y="3316490"/>
                  </a:lnTo>
                  <a:lnTo>
                    <a:pt x="468134" y="3329190"/>
                  </a:lnTo>
                  <a:lnTo>
                    <a:pt x="426288" y="3338080"/>
                  </a:lnTo>
                  <a:lnTo>
                    <a:pt x="375259" y="3343160"/>
                  </a:lnTo>
                  <a:lnTo>
                    <a:pt x="318655" y="3346970"/>
                  </a:lnTo>
                  <a:lnTo>
                    <a:pt x="384949" y="3106940"/>
                  </a:lnTo>
                  <a:lnTo>
                    <a:pt x="438912" y="3131070"/>
                  </a:lnTo>
                  <a:lnTo>
                    <a:pt x="477608" y="3156470"/>
                  </a:lnTo>
                  <a:lnTo>
                    <a:pt x="497192" y="3195840"/>
                  </a:lnTo>
                  <a:lnTo>
                    <a:pt x="497192" y="3156458"/>
                  </a:lnTo>
                  <a:lnTo>
                    <a:pt x="450202" y="3120910"/>
                  </a:lnTo>
                  <a:lnTo>
                    <a:pt x="421335" y="3106940"/>
                  </a:lnTo>
                  <a:lnTo>
                    <a:pt x="400773" y="3098050"/>
                  </a:lnTo>
                  <a:lnTo>
                    <a:pt x="415798" y="3092970"/>
                  </a:lnTo>
                  <a:lnTo>
                    <a:pt x="428358" y="3086620"/>
                  </a:lnTo>
                  <a:lnTo>
                    <a:pt x="437108" y="3082810"/>
                  </a:lnTo>
                  <a:lnTo>
                    <a:pt x="440690" y="3080270"/>
                  </a:lnTo>
                  <a:lnTo>
                    <a:pt x="442950" y="3079000"/>
                  </a:lnTo>
                  <a:lnTo>
                    <a:pt x="443712" y="3077730"/>
                  </a:lnTo>
                  <a:lnTo>
                    <a:pt x="444461" y="3075190"/>
                  </a:lnTo>
                  <a:lnTo>
                    <a:pt x="444461" y="3072650"/>
                  </a:lnTo>
                  <a:lnTo>
                    <a:pt x="443712" y="3070110"/>
                  </a:lnTo>
                  <a:lnTo>
                    <a:pt x="428663" y="3054870"/>
                  </a:lnTo>
                  <a:lnTo>
                    <a:pt x="426377" y="3052038"/>
                  </a:lnTo>
                  <a:lnTo>
                    <a:pt x="426377" y="3072650"/>
                  </a:lnTo>
                  <a:lnTo>
                    <a:pt x="413753" y="3079000"/>
                  </a:lnTo>
                  <a:lnTo>
                    <a:pt x="397662" y="3084080"/>
                  </a:lnTo>
                  <a:lnTo>
                    <a:pt x="380301" y="3086620"/>
                  </a:lnTo>
                  <a:lnTo>
                    <a:pt x="370636" y="3084385"/>
                  </a:lnTo>
                  <a:lnTo>
                    <a:pt x="370636" y="3101860"/>
                  </a:lnTo>
                  <a:lnTo>
                    <a:pt x="369125" y="3106940"/>
                  </a:lnTo>
                  <a:lnTo>
                    <a:pt x="363105" y="3110496"/>
                  </a:lnTo>
                  <a:lnTo>
                    <a:pt x="363105" y="3128530"/>
                  </a:lnTo>
                  <a:lnTo>
                    <a:pt x="302844" y="3346970"/>
                  </a:lnTo>
                  <a:lnTo>
                    <a:pt x="269697" y="3346970"/>
                  </a:lnTo>
                  <a:lnTo>
                    <a:pt x="253873" y="3289630"/>
                  </a:lnTo>
                  <a:lnTo>
                    <a:pt x="253873" y="3346970"/>
                  </a:lnTo>
                  <a:lnTo>
                    <a:pt x="198221" y="3343160"/>
                  </a:lnTo>
                  <a:lnTo>
                    <a:pt x="147650" y="3338080"/>
                  </a:lnTo>
                  <a:lnTo>
                    <a:pt x="105562" y="3327920"/>
                  </a:lnTo>
                  <a:lnTo>
                    <a:pt x="75336" y="3316490"/>
                  </a:lnTo>
                  <a:lnTo>
                    <a:pt x="75336" y="3195840"/>
                  </a:lnTo>
                  <a:lnTo>
                    <a:pt x="94919" y="3156470"/>
                  </a:lnTo>
                  <a:lnTo>
                    <a:pt x="133629" y="3131070"/>
                  </a:lnTo>
                  <a:lnTo>
                    <a:pt x="187579" y="3106940"/>
                  </a:lnTo>
                  <a:lnTo>
                    <a:pt x="253873" y="3346970"/>
                  </a:lnTo>
                  <a:lnTo>
                    <a:pt x="253873" y="3289630"/>
                  </a:lnTo>
                  <a:lnTo>
                    <a:pt x="209423" y="3128530"/>
                  </a:lnTo>
                  <a:lnTo>
                    <a:pt x="225564" y="3134880"/>
                  </a:lnTo>
                  <a:lnTo>
                    <a:pt x="244170" y="3139960"/>
                  </a:lnTo>
                  <a:lnTo>
                    <a:pt x="264617" y="3142500"/>
                  </a:lnTo>
                  <a:lnTo>
                    <a:pt x="286270" y="3143770"/>
                  </a:lnTo>
                  <a:lnTo>
                    <a:pt x="307911" y="3142500"/>
                  </a:lnTo>
                  <a:lnTo>
                    <a:pt x="328358" y="3139960"/>
                  </a:lnTo>
                  <a:lnTo>
                    <a:pt x="346964" y="3134880"/>
                  </a:lnTo>
                  <a:lnTo>
                    <a:pt x="363105" y="3128530"/>
                  </a:lnTo>
                  <a:lnTo>
                    <a:pt x="363105" y="3110496"/>
                  </a:lnTo>
                  <a:lnTo>
                    <a:pt x="354063" y="3115830"/>
                  </a:lnTo>
                  <a:lnTo>
                    <a:pt x="334479" y="3122180"/>
                  </a:lnTo>
                  <a:lnTo>
                    <a:pt x="311505" y="3127260"/>
                  </a:lnTo>
                  <a:lnTo>
                    <a:pt x="286270" y="3128530"/>
                  </a:lnTo>
                  <a:lnTo>
                    <a:pt x="260921" y="3127260"/>
                  </a:lnTo>
                  <a:lnTo>
                    <a:pt x="237769" y="3122180"/>
                  </a:lnTo>
                  <a:lnTo>
                    <a:pt x="218147" y="3115830"/>
                  </a:lnTo>
                  <a:lnTo>
                    <a:pt x="203403" y="3106940"/>
                  </a:lnTo>
                  <a:lnTo>
                    <a:pt x="201891" y="3101860"/>
                  </a:lnTo>
                  <a:lnTo>
                    <a:pt x="214693" y="3095510"/>
                  </a:lnTo>
                  <a:lnTo>
                    <a:pt x="217716" y="3095510"/>
                  </a:lnTo>
                  <a:lnTo>
                    <a:pt x="218465" y="3094240"/>
                  </a:lnTo>
                  <a:lnTo>
                    <a:pt x="233527" y="3067570"/>
                  </a:lnTo>
                  <a:lnTo>
                    <a:pt x="233527" y="3054870"/>
                  </a:lnTo>
                  <a:lnTo>
                    <a:pt x="245795" y="3059950"/>
                  </a:lnTo>
                  <a:lnTo>
                    <a:pt x="258775" y="3063760"/>
                  </a:lnTo>
                  <a:lnTo>
                    <a:pt x="272300" y="3066300"/>
                  </a:lnTo>
                  <a:lnTo>
                    <a:pt x="286270" y="3067570"/>
                  </a:lnTo>
                  <a:lnTo>
                    <a:pt x="300228" y="3066300"/>
                  </a:lnTo>
                  <a:lnTo>
                    <a:pt x="313766" y="3063760"/>
                  </a:lnTo>
                  <a:lnTo>
                    <a:pt x="326732" y="3059950"/>
                  </a:lnTo>
                  <a:lnTo>
                    <a:pt x="339001" y="3054870"/>
                  </a:lnTo>
                  <a:lnTo>
                    <a:pt x="339001" y="3067570"/>
                  </a:lnTo>
                  <a:lnTo>
                    <a:pt x="340093" y="3076460"/>
                  </a:lnTo>
                  <a:lnTo>
                    <a:pt x="343230" y="3084080"/>
                  </a:lnTo>
                  <a:lnTo>
                    <a:pt x="348208" y="3090430"/>
                  </a:lnTo>
                  <a:lnTo>
                    <a:pt x="354812" y="3094240"/>
                  </a:lnTo>
                  <a:lnTo>
                    <a:pt x="355574" y="3094240"/>
                  </a:lnTo>
                  <a:lnTo>
                    <a:pt x="356323" y="3095510"/>
                  </a:lnTo>
                  <a:lnTo>
                    <a:pt x="357835" y="3095510"/>
                  </a:lnTo>
                  <a:lnTo>
                    <a:pt x="370636" y="3101860"/>
                  </a:lnTo>
                  <a:lnTo>
                    <a:pt x="370636" y="3084385"/>
                  </a:lnTo>
                  <a:lnTo>
                    <a:pt x="363855" y="3082810"/>
                  </a:lnTo>
                  <a:lnTo>
                    <a:pt x="358584" y="3080270"/>
                  </a:lnTo>
                  <a:lnTo>
                    <a:pt x="355574" y="3075190"/>
                  </a:lnTo>
                  <a:lnTo>
                    <a:pt x="355574" y="3054870"/>
                  </a:lnTo>
                  <a:lnTo>
                    <a:pt x="355574" y="3053600"/>
                  </a:lnTo>
                  <a:lnTo>
                    <a:pt x="355574" y="3045980"/>
                  </a:lnTo>
                  <a:lnTo>
                    <a:pt x="374078" y="3028200"/>
                  </a:lnTo>
                  <a:lnTo>
                    <a:pt x="388340" y="3006610"/>
                  </a:lnTo>
                  <a:lnTo>
                    <a:pt x="397522" y="2982480"/>
                  </a:lnTo>
                  <a:lnTo>
                    <a:pt x="400773" y="2955810"/>
                  </a:lnTo>
                  <a:lnTo>
                    <a:pt x="399262" y="2932950"/>
                  </a:lnTo>
                  <a:lnTo>
                    <a:pt x="399262" y="2931680"/>
                  </a:lnTo>
                  <a:lnTo>
                    <a:pt x="398513" y="2929140"/>
                  </a:lnTo>
                  <a:lnTo>
                    <a:pt x="397002" y="2927870"/>
                  </a:lnTo>
                  <a:lnTo>
                    <a:pt x="395490" y="2925330"/>
                  </a:lnTo>
                  <a:lnTo>
                    <a:pt x="392480" y="2924060"/>
                  </a:lnTo>
                  <a:lnTo>
                    <a:pt x="390220" y="2921520"/>
                  </a:lnTo>
                  <a:lnTo>
                    <a:pt x="384949" y="2918980"/>
                  </a:lnTo>
                  <a:lnTo>
                    <a:pt x="383438" y="2917710"/>
                  </a:lnTo>
                  <a:lnTo>
                    <a:pt x="383438" y="2936760"/>
                  </a:lnTo>
                  <a:lnTo>
                    <a:pt x="383438" y="2955810"/>
                  </a:lnTo>
                  <a:lnTo>
                    <a:pt x="376199" y="2993910"/>
                  </a:lnTo>
                  <a:lnTo>
                    <a:pt x="355473" y="3024390"/>
                  </a:lnTo>
                  <a:lnTo>
                    <a:pt x="324434" y="3045980"/>
                  </a:lnTo>
                  <a:lnTo>
                    <a:pt x="286270" y="3053600"/>
                  </a:lnTo>
                  <a:lnTo>
                    <a:pt x="248081" y="3045980"/>
                  </a:lnTo>
                  <a:lnTo>
                    <a:pt x="216954" y="3024390"/>
                  </a:lnTo>
                  <a:lnTo>
                    <a:pt x="196011" y="2993910"/>
                  </a:lnTo>
                  <a:lnTo>
                    <a:pt x="188328" y="2955810"/>
                  </a:lnTo>
                  <a:lnTo>
                    <a:pt x="188328" y="2925330"/>
                  </a:lnTo>
                  <a:lnTo>
                    <a:pt x="212598" y="2922790"/>
                  </a:lnTo>
                  <a:lnTo>
                    <a:pt x="238340" y="2916440"/>
                  </a:lnTo>
                  <a:lnTo>
                    <a:pt x="283248" y="2902470"/>
                  </a:lnTo>
                  <a:lnTo>
                    <a:pt x="319887" y="2883420"/>
                  </a:lnTo>
                  <a:lnTo>
                    <a:pt x="347281" y="2861830"/>
                  </a:lnTo>
                  <a:lnTo>
                    <a:pt x="348970" y="2871990"/>
                  </a:lnTo>
                  <a:lnTo>
                    <a:pt x="360095" y="2912630"/>
                  </a:lnTo>
                  <a:lnTo>
                    <a:pt x="376720" y="2931680"/>
                  </a:lnTo>
                  <a:lnTo>
                    <a:pt x="381177" y="2935490"/>
                  </a:lnTo>
                  <a:lnTo>
                    <a:pt x="381939" y="2936760"/>
                  </a:lnTo>
                  <a:lnTo>
                    <a:pt x="383438" y="2936760"/>
                  </a:lnTo>
                  <a:lnTo>
                    <a:pt x="383438" y="2917710"/>
                  </a:lnTo>
                  <a:lnTo>
                    <a:pt x="378917" y="2913900"/>
                  </a:lnTo>
                  <a:lnTo>
                    <a:pt x="373646" y="2905010"/>
                  </a:lnTo>
                  <a:lnTo>
                    <a:pt x="362762" y="2861830"/>
                  </a:lnTo>
                  <a:lnTo>
                    <a:pt x="362356" y="2859290"/>
                  </a:lnTo>
                  <a:lnTo>
                    <a:pt x="361594" y="2855480"/>
                  </a:lnTo>
                  <a:lnTo>
                    <a:pt x="358584" y="2850400"/>
                  </a:lnTo>
                  <a:lnTo>
                    <a:pt x="355574" y="2847860"/>
                  </a:lnTo>
                  <a:lnTo>
                    <a:pt x="351802" y="2846590"/>
                  </a:lnTo>
                  <a:lnTo>
                    <a:pt x="344271" y="2846590"/>
                  </a:lnTo>
                  <a:lnTo>
                    <a:pt x="340499" y="2847860"/>
                  </a:lnTo>
                  <a:lnTo>
                    <a:pt x="338239" y="2849130"/>
                  </a:lnTo>
                  <a:lnTo>
                    <a:pt x="325018" y="2860560"/>
                  </a:lnTo>
                  <a:lnTo>
                    <a:pt x="312635" y="2869450"/>
                  </a:lnTo>
                  <a:lnTo>
                    <a:pt x="299681" y="2875800"/>
                  </a:lnTo>
                  <a:lnTo>
                    <a:pt x="277228" y="2887230"/>
                  </a:lnTo>
                  <a:lnTo>
                    <a:pt x="256336" y="2894850"/>
                  </a:lnTo>
                  <a:lnTo>
                    <a:pt x="230987" y="2902470"/>
                  </a:lnTo>
                  <a:lnTo>
                    <a:pt x="204660" y="2907550"/>
                  </a:lnTo>
                  <a:lnTo>
                    <a:pt x="180797" y="2908820"/>
                  </a:lnTo>
                  <a:lnTo>
                    <a:pt x="176276" y="2908820"/>
                  </a:lnTo>
                  <a:lnTo>
                    <a:pt x="173266" y="2912630"/>
                  </a:lnTo>
                  <a:lnTo>
                    <a:pt x="173266" y="2954540"/>
                  </a:lnTo>
                  <a:lnTo>
                    <a:pt x="176517" y="2981210"/>
                  </a:lnTo>
                  <a:lnTo>
                    <a:pt x="185699" y="3005340"/>
                  </a:lnTo>
                  <a:lnTo>
                    <a:pt x="199961" y="3026930"/>
                  </a:lnTo>
                  <a:lnTo>
                    <a:pt x="218465" y="3044710"/>
                  </a:lnTo>
                  <a:lnTo>
                    <a:pt x="218465" y="3073920"/>
                  </a:lnTo>
                  <a:lnTo>
                    <a:pt x="214693" y="3079000"/>
                  </a:lnTo>
                  <a:lnTo>
                    <a:pt x="209423" y="3081540"/>
                  </a:lnTo>
                  <a:lnTo>
                    <a:pt x="192747" y="3085350"/>
                  </a:lnTo>
                  <a:lnTo>
                    <a:pt x="174866" y="3084080"/>
                  </a:lnTo>
                  <a:lnTo>
                    <a:pt x="158254" y="3079000"/>
                  </a:lnTo>
                  <a:lnTo>
                    <a:pt x="145389" y="3073920"/>
                  </a:lnTo>
                  <a:lnTo>
                    <a:pt x="150177" y="3066300"/>
                  </a:lnTo>
                  <a:lnTo>
                    <a:pt x="154241" y="3058680"/>
                  </a:lnTo>
                  <a:lnTo>
                    <a:pt x="157467" y="3049790"/>
                  </a:lnTo>
                  <a:lnTo>
                    <a:pt x="159702" y="3039630"/>
                  </a:lnTo>
                  <a:lnTo>
                    <a:pt x="160655" y="3028200"/>
                  </a:lnTo>
                  <a:lnTo>
                    <a:pt x="160743" y="3012960"/>
                  </a:lnTo>
                  <a:lnTo>
                    <a:pt x="160020" y="2996450"/>
                  </a:lnTo>
                  <a:lnTo>
                    <a:pt x="159308" y="2983750"/>
                  </a:lnTo>
                  <a:lnTo>
                    <a:pt x="157848" y="2959620"/>
                  </a:lnTo>
                  <a:lnTo>
                    <a:pt x="156883" y="2940570"/>
                  </a:lnTo>
                  <a:lnTo>
                    <a:pt x="156248" y="2922790"/>
                  </a:lnTo>
                  <a:lnTo>
                    <a:pt x="156133" y="2916440"/>
                  </a:lnTo>
                  <a:lnTo>
                    <a:pt x="156019" y="2898660"/>
                  </a:lnTo>
                  <a:lnTo>
                    <a:pt x="158127" y="2864370"/>
                  </a:lnTo>
                  <a:lnTo>
                    <a:pt x="176911" y="2816110"/>
                  </a:lnTo>
                  <a:lnTo>
                    <a:pt x="219417" y="2789440"/>
                  </a:lnTo>
                  <a:lnTo>
                    <a:pt x="272643" y="2781820"/>
                  </a:lnTo>
                  <a:lnTo>
                    <a:pt x="299821" y="2786900"/>
                  </a:lnTo>
                  <a:lnTo>
                    <a:pt x="342861" y="2809760"/>
                  </a:lnTo>
                  <a:lnTo>
                    <a:pt x="356323" y="2826270"/>
                  </a:lnTo>
                  <a:lnTo>
                    <a:pt x="360095" y="2827540"/>
                  </a:lnTo>
                  <a:lnTo>
                    <a:pt x="363105" y="2826270"/>
                  </a:lnTo>
                  <a:lnTo>
                    <a:pt x="371449" y="2825000"/>
                  </a:lnTo>
                  <a:lnTo>
                    <a:pt x="380707" y="2823730"/>
                  </a:lnTo>
                  <a:lnTo>
                    <a:pt x="389267" y="2825000"/>
                  </a:lnTo>
                  <a:lnTo>
                    <a:pt x="420077" y="2861830"/>
                  </a:lnTo>
                  <a:lnTo>
                    <a:pt x="421767" y="2883420"/>
                  </a:lnTo>
                  <a:lnTo>
                    <a:pt x="421728" y="2887230"/>
                  </a:lnTo>
                  <a:lnTo>
                    <a:pt x="420839" y="2903740"/>
                  </a:lnTo>
                  <a:lnTo>
                    <a:pt x="418185" y="2924060"/>
                  </a:lnTo>
                  <a:lnTo>
                    <a:pt x="414553" y="2945650"/>
                  </a:lnTo>
                  <a:lnTo>
                    <a:pt x="410565" y="2965970"/>
                  </a:lnTo>
                  <a:lnTo>
                    <a:pt x="407377" y="2983750"/>
                  </a:lnTo>
                  <a:lnTo>
                    <a:pt x="404812" y="2998990"/>
                  </a:lnTo>
                  <a:lnTo>
                    <a:pt x="403250" y="3012960"/>
                  </a:lnTo>
                  <a:lnTo>
                    <a:pt x="403034" y="3023120"/>
                  </a:lnTo>
                  <a:lnTo>
                    <a:pt x="406146" y="3038360"/>
                  </a:lnTo>
                  <a:lnTo>
                    <a:pt x="412165" y="3052330"/>
                  </a:lnTo>
                  <a:lnTo>
                    <a:pt x="419455" y="3063760"/>
                  </a:lnTo>
                  <a:lnTo>
                    <a:pt x="426377" y="3072650"/>
                  </a:lnTo>
                  <a:lnTo>
                    <a:pt x="426377" y="3052038"/>
                  </a:lnTo>
                  <a:lnTo>
                    <a:pt x="421487" y="3045980"/>
                  </a:lnTo>
                  <a:lnTo>
                    <a:pt x="418261" y="3037090"/>
                  </a:lnTo>
                  <a:lnTo>
                    <a:pt x="416585" y="3021850"/>
                  </a:lnTo>
                  <a:lnTo>
                    <a:pt x="416814" y="3012960"/>
                  </a:lnTo>
                  <a:lnTo>
                    <a:pt x="418376" y="3000260"/>
                  </a:lnTo>
                  <a:lnTo>
                    <a:pt x="420928" y="2986290"/>
                  </a:lnTo>
                  <a:lnTo>
                    <a:pt x="424116" y="2969780"/>
                  </a:lnTo>
                  <a:lnTo>
                    <a:pt x="428117" y="2948190"/>
                  </a:lnTo>
                  <a:lnTo>
                    <a:pt x="431749" y="2926600"/>
                  </a:lnTo>
                  <a:lnTo>
                    <a:pt x="434403" y="2905010"/>
                  </a:lnTo>
                  <a:lnTo>
                    <a:pt x="435292" y="2887230"/>
                  </a:lnTo>
                  <a:lnTo>
                    <a:pt x="435317" y="2883420"/>
                  </a:lnTo>
                  <a:lnTo>
                    <a:pt x="433514" y="2860560"/>
                  </a:lnTo>
                  <a:lnTo>
                    <a:pt x="427507" y="2841510"/>
                  </a:lnTo>
                  <a:lnTo>
                    <a:pt x="416991" y="2825000"/>
                  </a:lnTo>
                  <a:lnTo>
                    <a:pt x="415264" y="2823730"/>
                  </a:lnTo>
                  <a:lnTo>
                    <a:pt x="401523" y="2813570"/>
                  </a:lnTo>
                  <a:lnTo>
                    <a:pt x="392455" y="2811030"/>
                  </a:lnTo>
                  <a:lnTo>
                    <a:pt x="382130" y="2809760"/>
                  </a:lnTo>
                  <a:lnTo>
                    <a:pt x="372071" y="2809760"/>
                  </a:lnTo>
                  <a:lnTo>
                    <a:pt x="363855" y="2811030"/>
                  </a:lnTo>
                  <a:lnTo>
                    <a:pt x="356654" y="2803410"/>
                  </a:lnTo>
                  <a:lnTo>
                    <a:pt x="344652" y="2793250"/>
                  </a:lnTo>
                  <a:lnTo>
                    <a:pt x="326986" y="2781820"/>
                  </a:lnTo>
                  <a:lnTo>
                    <a:pt x="302844" y="2771660"/>
                  </a:lnTo>
                  <a:lnTo>
                    <a:pt x="272719" y="2767850"/>
                  </a:lnTo>
                  <a:lnTo>
                    <a:pt x="242671" y="2767850"/>
                  </a:lnTo>
                  <a:lnTo>
                    <a:pt x="185318" y="2786900"/>
                  </a:lnTo>
                  <a:lnTo>
                    <a:pt x="150202" y="2830080"/>
                  </a:lnTo>
                  <a:lnTo>
                    <a:pt x="139446" y="2899930"/>
                  </a:lnTo>
                  <a:lnTo>
                    <a:pt x="139547" y="2916440"/>
                  </a:lnTo>
                  <a:lnTo>
                    <a:pt x="139674" y="2924060"/>
                  </a:lnTo>
                  <a:lnTo>
                    <a:pt x="140309" y="2941840"/>
                  </a:lnTo>
                  <a:lnTo>
                    <a:pt x="141274" y="2960890"/>
                  </a:lnTo>
                  <a:lnTo>
                    <a:pt x="142303" y="2977400"/>
                  </a:lnTo>
                  <a:lnTo>
                    <a:pt x="143446" y="2996450"/>
                  </a:lnTo>
                  <a:lnTo>
                    <a:pt x="144170" y="3012960"/>
                  </a:lnTo>
                  <a:lnTo>
                    <a:pt x="144068" y="3028200"/>
                  </a:lnTo>
                  <a:lnTo>
                    <a:pt x="143129" y="3038360"/>
                  </a:lnTo>
                  <a:lnTo>
                    <a:pt x="126555" y="3073920"/>
                  </a:lnTo>
                  <a:lnTo>
                    <a:pt x="125056" y="3075190"/>
                  </a:lnTo>
                  <a:lnTo>
                    <a:pt x="125056" y="3081540"/>
                  </a:lnTo>
                  <a:lnTo>
                    <a:pt x="126555" y="3082810"/>
                  </a:lnTo>
                  <a:lnTo>
                    <a:pt x="128816" y="3085350"/>
                  </a:lnTo>
                  <a:lnTo>
                    <a:pt x="132613" y="3086620"/>
                  </a:lnTo>
                  <a:lnTo>
                    <a:pt x="141058" y="3090430"/>
                  </a:lnTo>
                  <a:lnTo>
                    <a:pt x="153187" y="3095510"/>
                  </a:lnTo>
                  <a:lnTo>
                    <a:pt x="167995" y="3099320"/>
                  </a:lnTo>
                  <a:lnTo>
                    <a:pt x="142113" y="3109480"/>
                  </a:lnTo>
                  <a:lnTo>
                    <a:pt x="100507" y="3133610"/>
                  </a:lnTo>
                  <a:lnTo>
                    <a:pt x="67233" y="3169170"/>
                  </a:lnTo>
                  <a:lnTo>
                    <a:pt x="60274" y="3195840"/>
                  </a:lnTo>
                  <a:lnTo>
                    <a:pt x="60274" y="3324110"/>
                  </a:lnTo>
                  <a:lnTo>
                    <a:pt x="130530" y="3349510"/>
                  </a:lnTo>
                  <a:lnTo>
                    <a:pt x="178435" y="3355860"/>
                  </a:lnTo>
                  <a:lnTo>
                    <a:pt x="232054" y="3360940"/>
                  </a:lnTo>
                  <a:lnTo>
                    <a:pt x="288531" y="3362210"/>
                  </a:lnTo>
                  <a:lnTo>
                    <a:pt x="344893" y="3360940"/>
                  </a:lnTo>
                  <a:lnTo>
                    <a:pt x="398106" y="3355860"/>
                  </a:lnTo>
                  <a:lnTo>
                    <a:pt x="445223" y="3349510"/>
                  </a:lnTo>
                  <a:lnTo>
                    <a:pt x="454723" y="3346970"/>
                  </a:lnTo>
                  <a:lnTo>
                    <a:pt x="483260" y="3339350"/>
                  </a:lnTo>
                  <a:lnTo>
                    <a:pt x="509244" y="3326650"/>
                  </a:lnTo>
                  <a:lnTo>
                    <a:pt x="512254" y="3324110"/>
                  </a:lnTo>
                  <a:lnTo>
                    <a:pt x="512254" y="3195840"/>
                  </a:lnTo>
                  <a:close/>
                </a:path>
                <a:path w="572769" h="3362325">
                  <a:moveTo>
                    <a:pt x="542391" y="421144"/>
                  </a:moveTo>
                  <a:lnTo>
                    <a:pt x="436486" y="421144"/>
                  </a:lnTo>
                  <a:lnTo>
                    <a:pt x="428180" y="395541"/>
                  </a:lnTo>
                  <a:lnTo>
                    <a:pt x="421868" y="388175"/>
                  </a:lnTo>
                  <a:lnTo>
                    <a:pt x="421868" y="428675"/>
                  </a:lnTo>
                  <a:lnTo>
                    <a:pt x="417703" y="449186"/>
                  </a:lnTo>
                  <a:lnTo>
                    <a:pt x="406400" y="465950"/>
                  </a:lnTo>
                  <a:lnTo>
                    <a:pt x="389648" y="477240"/>
                  </a:lnTo>
                  <a:lnTo>
                    <a:pt x="369125" y="481406"/>
                  </a:lnTo>
                  <a:lnTo>
                    <a:pt x="348602" y="477266"/>
                  </a:lnTo>
                  <a:lnTo>
                    <a:pt x="331838" y="465963"/>
                  </a:lnTo>
                  <a:lnTo>
                    <a:pt x="320548" y="449199"/>
                  </a:lnTo>
                  <a:lnTo>
                    <a:pt x="316395" y="428675"/>
                  </a:lnTo>
                  <a:lnTo>
                    <a:pt x="320548" y="408152"/>
                  </a:lnTo>
                  <a:lnTo>
                    <a:pt x="331838" y="391401"/>
                  </a:lnTo>
                  <a:lnTo>
                    <a:pt x="348602" y="380098"/>
                  </a:lnTo>
                  <a:lnTo>
                    <a:pt x="369125" y="375958"/>
                  </a:lnTo>
                  <a:lnTo>
                    <a:pt x="389661" y="380098"/>
                  </a:lnTo>
                  <a:lnTo>
                    <a:pt x="406412" y="391401"/>
                  </a:lnTo>
                  <a:lnTo>
                    <a:pt x="417715" y="408152"/>
                  </a:lnTo>
                  <a:lnTo>
                    <a:pt x="421868" y="428675"/>
                  </a:lnTo>
                  <a:lnTo>
                    <a:pt x="421868" y="388175"/>
                  </a:lnTo>
                  <a:lnTo>
                    <a:pt x="411416" y="375958"/>
                  </a:lnTo>
                  <a:lnTo>
                    <a:pt x="411276" y="375793"/>
                  </a:lnTo>
                  <a:lnTo>
                    <a:pt x="388200" y="363829"/>
                  </a:lnTo>
                  <a:lnTo>
                    <a:pt x="339369" y="367982"/>
                  </a:lnTo>
                  <a:lnTo>
                    <a:pt x="308203" y="399135"/>
                  </a:lnTo>
                  <a:lnTo>
                    <a:pt x="301777" y="421144"/>
                  </a:lnTo>
                  <a:lnTo>
                    <a:pt x="30137" y="421144"/>
                  </a:lnTo>
                  <a:lnTo>
                    <a:pt x="30137" y="436206"/>
                  </a:lnTo>
                  <a:lnTo>
                    <a:pt x="301777" y="436206"/>
                  </a:lnTo>
                  <a:lnTo>
                    <a:pt x="310083" y="461810"/>
                  </a:lnTo>
                  <a:lnTo>
                    <a:pt x="326986" y="481558"/>
                  </a:lnTo>
                  <a:lnTo>
                    <a:pt x="350050" y="493534"/>
                  </a:lnTo>
                  <a:lnTo>
                    <a:pt x="376885" y="495808"/>
                  </a:lnTo>
                  <a:lnTo>
                    <a:pt x="398894" y="489381"/>
                  </a:lnTo>
                  <a:lnTo>
                    <a:pt x="410057" y="481406"/>
                  </a:lnTo>
                  <a:lnTo>
                    <a:pt x="417068" y="476402"/>
                  </a:lnTo>
                  <a:lnTo>
                    <a:pt x="430060" y="458228"/>
                  </a:lnTo>
                  <a:lnTo>
                    <a:pt x="436486" y="436206"/>
                  </a:lnTo>
                  <a:lnTo>
                    <a:pt x="542391" y="436206"/>
                  </a:lnTo>
                  <a:lnTo>
                    <a:pt x="542391" y="421144"/>
                  </a:lnTo>
                  <a:close/>
                </a:path>
                <a:path w="572769" h="3362325">
                  <a:moveTo>
                    <a:pt x="542391" y="240372"/>
                  </a:moveTo>
                  <a:lnTo>
                    <a:pt x="248158" y="240372"/>
                  </a:lnTo>
                  <a:lnTo>
                    <a:pt x="240868" y="216484"/>
                  </a:lnTo>
                  <a:lnTo>
                    <a:pt x="233527" y="207073"/>
                  </a:lnTo>
                  <a:lnTo>
                    <a:pt x="233527" y="247904"/>
                  </a:lnTo>
                  <a:lnTo>
                    <a:pt x="229374" y="268414"/>
                  </a:lnTo>
                  <a:lnTo>
                    <a:pt x="218071" y="285165"/>
                  </a:lnTo>
                  <a:lnTo>
                    <a:pt x="201320" y="296468"/>
                  </a:lnTo>
                  <a:lnTo>
                    <a:pt x="180797" y="300634"/>
                  </a:lnTo>
                  <a:lnTo>
                    <a:pt x="160274" y="296481"/>
                  </a:lnTo>
                  <a:lnTo>
                    <a:pt x="143510" y="285191"/>
                  </a:lnTo>
                  <a:lnTo>
                    <a:pt x="132207" y="268427"/>
                  </a:lnTo>
                  <a:lnTo>
                    <a:pt x="128066" y="247904"/>
                  </a:lnTo>
                  <a:lnTo>
                    <a:pt x="132207" y="227380"/>
                  </a:lnTo>
                  <a:lnTo>
                    <a:pt x="143510" y="210616"/>
                  </a:lnTo>
                  <a:lnTo>
                    <a:pt x="160274" y="199326"/>
                  </a:lnTo>
                  <a:lnTo>
                    <a:pt x="180797" y="195173"/>
                  </a:lnTo>
                  <a:lnTo>
                    <a:pt x="201320" y="199326"/>
                  </a:lnTo>
                  <a:lnTo>
                    <a:pt x="218084" y="210616"/>
                  </a:lnTo>
                  <a:lnTo>
                    <a:pt x="229387" y="227380"/>
                  </a:lnTo>
                  <a:lnTo>
                    <a:pt x="233527" y="247904"/>
                  </a:lnTo>
                  <a:lnTo>
                    <a:pt x="233527" y="207073"/>
                  </a:lnTo>
                  <a:lnTo>
                    <a:pt x="225983" y="197383"/>
                  </a:lnTo>
                  <a:lnTo>
                    <a:pt x="222389" y="195173"/>
                  </a:lnTo>
                  <a:lnTo>
                    <a:pt x="205346" y="184708"/>
                  </a:lnTo>
                  <a:lnTo>
                    <a:pt x="180797" y="180111"/>
                  </a:lnTo>
                  <a:lnTo>
                    <a:pt x="156248" y="184708"/>
                  </a:lnTo>
                  <a:lnTo>
                    <a:pt x="135623" y="197383"/>
                  </a:lnTo>
                  <a:lnTo>
                    <a:pt x="120738" y="216484"/>
                  </a:lnTo>
                  <a:lnTo>
                    <a:pt x="113449" y="240372"/>
                  </a:lnTo>
                  <a:lnTo>
                    <a:pt x="30137" y="240372"/>
                  </a:lnTo>
                  <a:lnTo>
                    <a:pt x="30137" y="255435"/>
                  </a:lnTo>
                  <a:lnTo>
                    <a:pt x="113449" y="255435"/>
                  </a:lnTo>
                  <a:lnTo>
                    <a:pt x="121754" y="281038"/>
                  </a:lnTo>
                  <a:lnTo>
                    <a:pt x="138658" y="300786"/>
                  </a:lnTo>
                  <a:lnTo>
                    <a:pt x="161721" y="312750"/>
                  </a:lnTo>
                  <a:lnTo>
                    <a:pt x="188556" y="315036"/>
                  </a:lnTo>
                  <a:lnTo>
                    <a:pt x="210566" y="308597"/>
                  </a:lnTo>
                  <a:lnTo>
                    <a:pt x="221729" y="300634"/>
                  </a:lnTo>
                  <a:lnTo>
                    <a:pt x="228739" y="295617"/>
                  </a:lnTo>
                  <a:lnTo>
                    <a:pt x="241719" y="277444"/>
                  </a:lnTo>
                  <a:lnTo>
                    <a:pt x="248158" y="255435"/>
                  </a:lnTo>
                  <a:lnTo>
                    <a:pt x="542391" y="255435"/>
                  </a:lnTo>
                  <a:lnTo>
                    <a:pt x="542391" y="240372"/>
                  </a:lnTo>
                  <a:close/>
                </a:path>
                <a:path w="572769" h="3362325">
                  <a:moveTo>
                    <a:pt x="542391" y="59601"/>
                  </a:moveTo>
                  <a:lnTo>
                    <a:pt x="466623" y="59601"/>
                  </a:lnTo>
                  <a:lnTo>
                    <a:pt x="458304" y="33997"/>
                  </a:lnTo>
                  <a:lnTo>
                    <a:pt x="451993" y="26631"/>
                  </a:lnTo>
                  <a:lnTo>
                    <a:pt x="451993" y="67132"/>
                  </a:lnTo>
                  <a:lnTo>
                    <a:pt x="447840" y="87642"/>
                  </a:lnTo>
                  <a:lnTo>
                    <a:pt x="436537" y="104394"/>
                  </a:lnTo>
                  <a:lnTo>
                    <a:pt x="419773" y="115697"/>
                  </a:lnTo>
                  <a:lnTo>
                    <a:pt x="399262" y="119849"/>
                  </a:lnTo>
                  <a:lnTo>
                    <a:pt x="378739" y="115709"/>
                  </a:lnTo>
                  <a:lnTo>
                    <a:pt x="361975" y="104406"/>
                  </a:lnTo>
                  <a:lnTo>
                    <a:pt x="350672" y="87655"/>
                  </a:lnTo>
                  <a:lnTo>
                    <a:pt x="346532" y="67132"/>
                  </a:lnTo>
                  <a:lnTo>
                    <a:pt x="350672" y="46609"/>
                  </a:lnTo>
                  <a:lnTo>
                    <a:pt x="361975" y="29845"/>
                  </a:lnTo>
                  <a:lnTo>
                    <a:pt x="378739" y="18542"/>
                  </a:lnTo>
                  <a:lnTo>
                    <a:pt x="399262" y="14401"/>
                  </a:lnTo>
                  <a:lnTo>
                    <a:pt x="419785" y="18542"/>
                  </a:lnTo>
                  <a:lnTo>
                    <a:pt x="436549" y="29845"/>
                  </a:lnTo>
                  <a:lnTo>
                    <a:pt x="447852" y="46609"/>
                  </a:lnTo>
                  <a:lnTo>
                    <a:pt x="451993" y="67132"/>
                  </a:lnTo>
                  <a:lnTo>
                    <a:pt x="451993" y="26631"/>
                  </a:lnTo>
                  <a:lnTo>
                    <a:pt x="441540" y="14401"/>
                  </a:lnTo>
                  <a:lnTo>
                    <a:pt x="441413" y="14249"/>
                  </a:lnTo>
                  <a:lnTo>
                    <a:pt x="418338" y="2273"/>
                  </a:lnTo>
                  <a:lnTo>
                    <a:pt x="369493" y="6426"/>
                  </a:lnTo>
                  <a:lnTo>
                    <a:pt x="338340" y="37579"/>
                  </a:lnTo>
                  <a:lnTo>
                    <a:pt x="331914" y="59601"/>
                  </a:lnTo>
                  <a:lnTo>
                    <a:pt x="30137" y="59601"/>
                  </a:lnTo>
                  <a:lnTo>
                    <a:pt x="30137" y="74663"/>
                  </a:lnTo>
                  <a:lnTo>
                    <a:pt x="331914" y="74663"/>
                  </a:lnTo>
                  <a:lnTo>
                    <a:pt x="340220" y="100266"/>
                  </a:lnTo>
                  <a:lnTo>
                    <a:pt x="357111" y="120015"/>
                  </a:lnTo>
                  <a:lnTo>
                    <a:pt x="380187" y="131978"/>
                  </a:lnTo>
                  <a:lnTo>
                    <a:pt x="407009" y="134251"/>
                  </a:lnTo>
                  <a:lnTo>
                    <a:pt x="429031" y="127825"/>
                  </a:lnTo>
                  <a:lnTo>
                    <a:pt x="440194" y="119849"/>
                  </a:lnTo>
                  <a:lnTo>
                    <a:pt x="447205" y="114846"/>
                  </a:lnTo>
                  <a:lnTo>
                    <a:pt x="460184" y="96672"/>
                  </a:lnTo>
                  <a:lnTo>
                    <a:pt x="466623" y="74663"/>
                  </a:lnTo>
                  <a:lnTo>
                    <a:pt x="542391" y="74663"/>
                  </a:lnTo>
                  <a:lnTo>
                    <a:pt x="542391" y="59601"/>
                  </a:lnTo>
                  <a:close/>
                </a:path>
                <a:path w="572769" h="3362325">
                  <a:moveTo>
                    <a:pt x="572528" y="1659128"/>
                  </a:moveTo>
                  <a:lnTo>
                    <a:pt x="571919" y="1651596"/>
                  </a:lnTo>
                  <a:lnTo>
                    <a:pt x="568782" y="1612696"/>
                  </a:lnTo>
                  <a:lnTo>
                    <a:pt x="557936" y="1568653"/>
                  </a:lnTo>
                  <a:lnTo>
                    <a:pt x="557276" y="1567103"/>
                  </a:lnTo>
                  <a:lnTo>
                    <a:pt x="557276" y="1651596"/>
                  </a:lnTo>
                  <a:lnTo>
                    <a:pt x="557276" y="1666684"/>
                  </a:lnTo>
                  <a:lnTo>
                    <a:pt x="551383" y="1715909"/>
                  </a:lnTo>
                  <a:lnTo>
                    <a:pt x="536752" y="1762861"/>
                  </a:lnTo>
                  <a:lnTo>
                    <a:pt x="513842" y="1806384"/>
                  </a:lnTo>
                  <a:lnTo>
                    <a:pt x="483133" y="1845322"/>
                  </a:lnTo>
                  <a:lnTo>
                    <a:pt x="472490" y="1834692"/>
                  </a:lnTo>
                  <a:lnTo>
                    <a:pt x="472490" y="1855978"/>
                  </a:lnTo>
                  <a:lnTo>
                    <a:pt x="434136" y="1886318"/>
                  </a:lnTo>
                  <a:lnTo>
                    <a:pt x="392201" y="1908721"/>
                  </a:lnTo>
                  <a:lnTo>
                    <a:pt x="347776" y="1923211"/>
                  </a:lnTo>
                  <a:lnTo>
                    <a:pt x="301929" y="1929828"/>
                  </a:lnTo>
                  <a:lnTo>
                    <a:pt x="255765" y="1928596"/>
                  </a:lnTo>
                  <a:lnTo>
                    <a:pt x="210337" y="1919541"/>
                  </a:lnTo>
                  <a:lnTo>
                    <a:pt x="166751" y="1902701"/>
                  </a:lnTo>
                  <a:lnTo>
                    <a:pt x="126072" y="1878088"/>
                  </a:lnTo>
                  <a:lnTo>
                    <a:pt x="89395" y="1845741"/>
                  </a:lnTo>
                  <a:lnTo>
                    <a:pt x="57619" y="1805089"/>
                  </a:lnTo>
                  <a:lnTo>
                    <a:pt x="34290" y="1759572"/>
                  </a:lnTo>
                  <a:lnTo>
                    <a:pt x="19939" y="1710486"/>
                  </a:lnTo>
                  <a:lnTo>
                    <a:pt x="15074" y="1659128"/>
                  </a:lnTo>
                  <a:lnTo>
                    <a:pt x="19329" y="1611325"/>
                  </a:lnTo>
                  <a:lnTo>
                    <a:pt x="31508" y="1566240"/>
                  </a:lnTo>
                  <a:lnTo>
                    <a:pt x="50914" y="1524596"/>
                  </a:lnTo>
                  <a:lnTo>
                    <a:pt x="76796" y="1487131"/>
                  </a:lnTo>
                  <a:lnTo>
                    <a:pt x="108470" y="1454581"/>
                  </a:lnTo>
                  <a:lnTo>
                    <a:pt x="145211" y="1427670"/>
                  </a:lnTo>
                  <a:lnTo>
                    <a:pt x="186321" y="1407147"/>
                  </a:lnTo>
                  <a:lnTo>
                    <a:pt x="231063" y="1393723"/>
                  </a:lnTo>
                  <a:lnTo>
                    <a:pt x="278726" y="1388148"/>
                  </a:lnTo>
                  <a:lnTo>
                    <a:pt x="278726" y="1662252"/>
                  </a:lnTo>
                  <a:lnTo>
                    <a:pt x="472490" y="1855978"/>
                  </a:lnTo>
                  <a:lnTo>
                    <a:pt x="472490" y="1834692"/>
                  </a:lnTo>
                  <a:lnTo>
                    <a:pt x="304533" y="1666748"/>
                  </a:lnTo>
                  <a:lnTo>
                    <a:pt x="557276" y="1666684"/>
                  </a:lnTo>
                  <a:lnTo>
                    <a:pt x="557276" y="1651596"/>
                  </a:lnTo>
                  <a:lnTo>
                    <a:pt x="293801" y="1651596"/>
                  </a:lnTo>
                  <a:lnTo>
                    <a:pt x="293801" y="1388148"/>
                  </a:lnTo>
                  <a:lnTo>
                    <a:pt x="340563" y="1393545"/>
                  </a:lnTo>
                  <a:lnTo>
                    <a:pt x="384543" y="1406512"/>
                  </a:lnTo>
                  <a:lnTo>
                    <a:pt x="425069" y="1426362"/>
                  </a:lnTo>
                  <a:lnTo>
                    <a:pt x="461454" y="1452397"/>
                  </a:lnTo>
                  <a:lnTo>
                    <a:pt x="493014" y="1483956"/>
                  </a:lnTo>
                  <a:lnTo>
                    <a:pt x="519061" y="1520342"/>
                  </a:lnTo>
                  <a:lnTo>
                    <a:pt x="538911" y="1560855"/>
                  </a:lnTo>
                  <a:lnTo>
                    <a:pt x="551878" y="1604835"/>
                  </a:lnTo>
                  <a:lnTo>
                    <a:pt x="557276" y="1651596"/>
                  </a:lnTo>
                  <a:lnTo>
                    <a:pt x="557276" y="1567103"/>
                  </a:lnTo>
                  <a:lnTo>
                    <a:pt x="540575" y="1527594"/>
                  </a:lnTo>
                  <a:lnTo>
                    <a:pt x="517296" y="1490091"/>
                  </a:lnTo>
                  <a:lnTo>
                    <a:pt x="488683" y="1456740"/>
                  </a:lnTo>
                  <a:lnTo>
                    <a:pt x="455333" y="1428127"/>
                  </a:lnTo>
                  <a:lnTo>
                    <a:pt x="417817" y="1404848"/>
                  </a:lnTo>
                  <a:lnTo>
                    <a:pt x="378307" y="1388148"/>
                  </a:lnTo>
                  <a:lnTo>
                    <a:pt x="376745" y="1387487"/>
                  </a:lnTo>
                  <a:lnTo>
                    <a:pt x="332701" y="1376641"/>
                  </a:lnTo>
                  <a:lnTo>
                    <a:pt x="286270" y="1372895"/>
                  </a:lnTo>
                  <a:lnTo>
                    <a:pt x="239826" y="1376641"/>
                  </a:lnTo>
                  <a:lnTo>
                    <a:pt x="195783" y="1387487"/>
                  </a:lnTo>
                  <a:lnTo>
                    <a:pt x="154711" y="1404848"/>
                  </a:lnTo>
                  <a:lnTo>
                    <a:pt x="117208" y="1428127"/>
                  </a:lnTo>
                  <a:lnTo>
                    <a:pt x="83845" y="1456740"/>
                  </a:lnTo>
                  <a:lnTo>
                    <a:pt x="55232" y="1490091"/>
                  </a:lnTo>
                  <a:lnTo>
                    <a:pt x="31953" y="1527594"/>
                  </a:lnTo>
                  <a:lnTo>
                    <a:pt x="14592" y="1568653"/>
                  </a:lnTo>
                  <a:lnTo>
                    <a:pt x="3746" y="1612696"/>
                  </a:lnTo>
                  <a:lnTo>
                    <a:pt x="0" y="1659128"/>
                  </a:lnTo>
                  <a:lnTo>
                    <a:pt x="3746" y="1705559"/>
                  </a:lnTo>
                  <a:lnTo>
                    <a:pt x="14592" y="1749602"/>
                  </a:lnTo>
                  <a:lnTo>
                    <a:pt x="31953" y="1790661"/>
                  </a:lnTo>
                  <a:lnTo>
                    <a:pt x="55232" y="1828165"/>
                  </a:lnTo>
                  <a:lnTo>
                    <a:pt x="83845" y="1861515"/>
                  </a:lnTo>
                  <a:lnTo>
                    <a:pt x="117208" y="1890128"/>
                  </a:lnTo>
                  <a:lnTo>
                    <a:pt x="154711" y="1913407"/>
                  </a:lnTo>
                  <a:lnTo>
                    <a:pt x="195783" y="1930768"/>
                  </a:lnTo>
                  <a:lnTo>
                    <a:pt x="239826" y="1941614"/>
                  </a:lnTo>
                  <a:lnTo>
                    <a:pt x="286270" y="1945347"/>
                  </a:lnTo>
                  <a:lnTo>
                    <a:pt x="332701" y="1941614"/>
                  </a:lnTo>
                  <a:lnTo>
                    <a:pt x="376745" y="1930768"/>
                  </a:lnTo>
                  <a:lnTo>
                    <a:pt x="378955" y="1929828"/>
                  </a:lnTo>
                  <a:lnTo>
                    <a:pt x="417817" y="1913407"/>
                  </a:lnTo>
                  <a:lnTo>
                    <a:pt x="455333" y="1890128"/>
                  </a:lnTo>
                  <a:lnTo>
                    <a:pt x="488683" y="1861515"/>
                  </a:lnTo>
                  <a:lnTo>
                    <a:pt x="517296" y="1828165"/>
                  </a:lnTo>
                  <a:lnTo>
                    <a:pt x="540575" y="1790661"/>
                  </a:lnTo>
                  <a:lnTo>
                    <a:pt x="557936" y="1749602"/>
                  </a:lnTo>
                  <a:lnTo>
                    <a:pt x="568782" y="1705559"/>
                  </a:lnTo>
                  <a:lnTo>
                    <a:pt x="571919" y="1666684"/>
                  </a:lnTo>
                  <a:lnTo>
                    <a:pt x="572528" y="1659128"/>
                  </a:lnTo>
                  <a:close/>
                </a:path>
              </a:pathLst>
            </a:custGeom>
            <a:solidFill>
              <a:srgbClr val="F3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83682" y="2304509"/>
            <a:ext cx="4363720" cy="3456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3380" indent="-36131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74015" algn="l"/>
              </a:tabLst>
            </a:pPr>
            <a:r>
              <a:rPr sz="2000" b="1" spc="100" dirty="0">
                <a:solidFill>
                  <a:srgbClr val="005A8D"/>
                </a:solidFill>
                <a:latin typeface="Calibri"/>
                <a:cs typeface="Calibri"/>
              </a:rPr>
              <a:t>I</a:t>
            </a:r>
            <a:r>
              <a:rPr sz="2000" b="1" spc="4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40" dirty="0">
                <a:solidFill>
                  <a:srgbClr val="005A8D"/>
                </a:solidFill>
                <a:latin typeface="Calibri"/>
                <a:cs typeface="Calibri"/>
              </a:rPr>
              <a:t>want</a:t>
            </a:r>
            <a:r>
              <a:rPr sz="2000" b="1" spc="7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10" dirty="0">
                <a:solidFill>
                  <a:srgbClr val="005A8D"/>
                </a:solidFill>
                <a:latin typeface="Calibri"/>
                <a:cs typeface="Calibri"/>
              </a:rPr>
              <a:t>to</a:t>
            </a:r>
            <a:r>
              <a:rPr sz="20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60" dirty="0">
                <a:solidFill>
                  <a:srgbClr val="005A8D"/>
                </a:solidFill>
                <a:latin typeface="Calibri"/>
                <a:cs typeface="Calibri"/>
              </a:rPr>
              <a:t>build</a:t>
            </a:r>
            <a:r>
              <a:rPr sz="20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005A8D"/>
                </a:solidFill>
                <a:latin typeface="Calibri"/>
                <a:cs typeface="Calibri"/>
              </a:rPr>
              <a:t>my</a:t>
            </a:r>
            <a:r>
              <a:rPr sz="20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95" dirty="0">
                <a:solidFill>
                  <a:srgbClr val="005A8D"/>
                </a:solidFill>
                <a:latin typeface="Calibri"/>
                <a:cs typeface="Calibri"/>
              </a:rPr>
              <a:t>own</a:t>
            </a:r>
            <a:r>
              <a:rPr sz="20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20" dirty="0">
                <a:solidFill>
                  <a:srgbClr val="005A8D"/>
                </a:solidFill>
                <a:latin typeface="Calibri"/>
                <a:cs typeface="Calibri"/>
              </a:rPr>
              <a:t>portfolio</a:t>
            </a:r>
            <a:endParaRPr sz="2000">
              <a:latin typeface="Calibri"/>
              <a:cs typeface="Calibri"/>
            </a:endParaRPr>
          </a:p>
          <a:p>
            <a:pPr marL="361315">
              <a:lnSpc>
                <a:spcPct val="100000"/>
              </a:lnSpc>
            </a:pPr>
            <a:r>
              <a:rPr sz="2000" spc="95" dirty="0">
                <a:latin typeface="Calibri"/>
                <a:cs typeface="Calibri"/>
              </a:rPr>
              <a:t>Stock,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bond,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stable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value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fund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361315" marR="1524000" indent="-349250" algn="just">
              <a:lnSpc>
                <a:spcPct val="100000"/>
              </a:lnSpc>
              <a:spcBef>
                <a:spcPts val="1795"/>
              </a:spcBef>
              <a:buAutoNum type="arabicPeriod" startAt="2"/>
              <a:tabLst>
                <a:tab pos="374015" algn="l"/>
              </a:tabLst>
            </a:pPr>
            <a:r>
              <a:rPr sz="2000" b="1" spc="100" dirty="0">
                <a:solidFill>
                  <a:srgbClr val="005A8D"/>
                </a:solidFill>
                <a:latin typeface="Calibri"/>
                <a:cs typeface="Calibri"/>
              </a:rPr>
              <a:t>I</a:t>
            </a:r>
            <a:r>
              <a:rPr sz="20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45" dirty="0">
                <a:solidFill>
                  <a:srgbClr val="005A8D"/>
                </a:solidFill>
                <a:latin typeface="Calibri"/>
                <a:cs typeface="Calibri"/>
              </a:rPr>
              <a:t>want</a:t>
            </a:r>
            <a:r>
              <a:rPr sz="2000" b="1" spc="6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35" dirty="0">
                <a:solidFill>
                  <a:srgbClr val="005A8D"/>
                </a:solidFill>
                <a:latin typeface="Calibri"/>
                <a:cs typeface="Calibri"/>
              </a:rPr>
              <a:t>a</a:t>
            </a:r>
            <a:r>
              <a:rPr sz="2000" b="1" spc="6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45" dirty="0">
                <a:solidFill>
                  <a:srgbClr val="005A8D"/>
                </a:solidFill>
                <a:latin typeface="Calibri"/>
                <a:cs typeface="Calibri"/>
              </a:rPr>
              <a:t>simple,</a:t>
            </a:r>
            <a:r>
              <a:rPr sz="2000" b="1" spc="3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14" dirty="0">
                <a:solidFill>
                  <a:srgbClr val="005A8D"/>
                </a:solidFill>
                <a:latin typeface="Calibri"/>
                <a:cs typeface="Calibri"/>
              </a:rPr>
              <a:t>yet </a:t>
            </a:r>
            <a:r>
              <a:rPr sz="2000" b="1" spc="145" dirty="0">
                <a:solidFill>
                  <a:srgbClr val="005A8D"/>
                </a:solidFill>
                <a:latin typeface="Calibri"/>
                <a:cs typeface="Calibri"/>
              </a:rPr>
              <a:t>diversified</a:t>
            </a:r>
            <a:r>
              <a:rPr sz="2000" b="1" spc="2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20" dirty="0">
                <a:solidFill>
                  <a:srgbClr val="005A8D"/>
                </a:solidFill>
                <a:latin typeface="Calibri"/>
                <a:cs typeface="Calibri"/>
              </a:rPr>
              <a:t>portfolio </a:t>
            </a:r>
            <a:r>
              <a:rPr sz="2000" spc="114" dirty="0">
                <a:latin typeface="Calibri"/>
                <a:cs typeface="Calibri"/>
              </a:rPr>
              <a:t>Target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date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fund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5A8D"/>
              </a:buClr>
              <a:buFont typeface="Calibri"/>
              <a:buAutoNum type="arabicPeriod" startAt="2"/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5A8D"/>
              </a:buClr>
              <a:buFont typeface="Calibri"/>
              <a:buAutoNum type="arabicPeriod" startAt="2"/>
            </a:pPr>
            <a:endParaRPr sz="2050">
              <a:latin typeface="Calibri"/>
              <a:cs typeface="Calibri"/>
            </a:endParaRPr>
          </a:p>
          <a:p>
            <a:pPr marL="361315" indent="-349250">
              <a:lnSpc>
                <a:spcPct val="100000"/>
              </a:lnSpc>
              <a:buAutoNum type="arabicPeriod" startAt="2"/>
              <a:tabLst>
                <a:tab pos="361950" algn="l"/>
              </a:tabLst>
            </a:pPr>
            <a:r>
              <a:rPr sz="2000" b="1" spc="100" dirty="0">
                <a:solidFill>
                  <a:srgbClr val="005A8D"/>
                </a:solidFill>
                <a:latin typeface="Calibri"/>
                <a:cs typeface="Calibri"/>
              </a:rPr>
              <a:t>I</a:t>
            </a:r>
            <a:r>
              <a:rPr sz="2000" b="1" spc="5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45" dirty="0">
                <a:solidFill>
                  <a:srgbClr val="005A8D"/>
                </a:solidFill>
                <a:latin typeface="Calibri"/>
                <a:cs typeface="Calibri"/>
              </a:rPr>
              <a:t>want</a:t>
            </a:r>
            <a:r>
              <a:rPr sz="2000" b="1" spc="5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80" dirty="0">
                <a:solidFill>
                  <a:srgbClr val="005A8D"/>
                </a:solidFill>
                <a:latin typeface="Calibri"/>
                <a:cs typeface="Calibri"/>
              </a:rPr>
              <a:t>someone</a:t>
            </a:r>
            <a:r>
              <a:rPr sz="2000" b="1" spc="1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10" dirty="0">
                <a:solidFill>
                  <a:srgbClr val="005A8D"/>
                </a:solidFill>
                <a:latin typeface="Calibri"/>
                <a:cs typeface="Calibri"/>
              </a:rPr>
              <a:t>to</a:t>
            </a:r>
            <a:r>
              <a:rPr sz="2000" b="1" spc="6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204" dirty="0">
                <a:solidFill>
                  <a:srgbClr val="005A8D"/>
                </a:solidFill>
                <a:latin typeface="Calibri"/>
                <a:cs typeface="Calibri"/>
              </a:rPr>
              <a:t>do</a:t>
            </a:r>
            <a:r>
              <a:rPr sz="2000" b="1" spc="3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005A8D"/>
                </a:solidFill>
                <a:latin typeface="Calibri"/>
                <a:cs typeface="Calibri"/>
              </a:rPr>
              <a:t>it</a:t>
            </a:r>
            <a:r>
              <a:rPr sz="2000" b="1" spc="6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20" dirty="0">
                <a:solidFill>
                  <a:srgbClr val="005A8D"/>
                </a:solidFill>
                <a:latin typeface="Calibri"/>
                <a:cs typeface="Calibri"/>
              </a:rPr>
              <a:t>for</a:t>
            </a:r>
            <a:r>
              <a:rPr sz="20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65" dirty="0">
                <a:solidFill>
                  <a:srgbClr val="005A8D"/>
                </a:solidFill>
                <a:latin typeface="Calibri"/>
                <a:cs typeface="Calibri"/>
              </a:rPr>
              <a:t>me</a:t>
            </a:r>
            <a:endParaRPr sz="2000">
              <a:latin typeface="Calibri"/>
              <a:cs typeface="Calibri"/>
            </a:endParaRPr>
          </a:p>
          <a:p>
            <a:pPr marL="361315">
              <a:lnSpc>
                <a:spcPct val="100000"/>
              </a:lnSpc>
            </a:pPr>
            <a:r>
              <a:rPr sz="2000" spc="125" dirty="0">
                <a:latin typeface="Calibri"/>
                <a:cs typeface="Calibri"/>
              </a:rPr>
              <a:t>Account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managed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for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you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8064" y="726439"/>
            <a:ext cx="38823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315" dirty="0"/>
              <a:t>Choose</a:t>
            </a:r>
            <a:r>
              <a:rPr spc="90" dirty="0"/>
              <a:t> </a:t>
            </a:r>
            <a:r>
              <a:rPr spc="215" dirty="0"/>
              <a:t>your </a:t>
            </a:r>
            <a:r>
              <a:rPr spc="250" dirty="0"/>
              <a:t>Investing</a:t>
            </a:r>
            <a:r>
              <a:rPr spc="30" dirty="0"/>
              <a:t> </a:t>
            </a:r>
            <a:r>
              <a:rPr spc="265" dirty="0"/>
              <a:t>Approach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5"/>
              </a:spcBef>
            </a:pPr>
            <a:r>
              <a:rPr spc="250" dirty="0"/>
              <a:t>Investing</a:t>
            </a:r>
            <a:r>
              <a:rPr spc="95" dirty="0"/>
              <a:t> </a:t>
            </a:r>
            <a:r>
              <a:rPr spc="275" dirty="0"/>
              <a:t>and</a:t>
            </a:r>
            <a:r>
              <a:rPr spc="95" dirty="0"/>
              <a:t> </a:t>
            </a:r>
            <a:r>
              <a:rPr spc="229" dirty="0"/>
              <a:t>Educational</a:t>
            </a:r>
            <a:r>
              <a:rPr spc="85" dirty="0"/>
              <a:t> </a:t>
            </a:r>
            <a:r>
              <a:rPr spc="229" dirty="0"/>
              <a:t>Resources</a:t>
            </a:r>
          </a:p>
        </p:txBody>
      </p:sp>
      <p:sp>
        <p:nvSpPr>
          <p:cNvPr id="6" name="object 6"/>
          <p:cNvSpPr/>
          <p:nvPr/>
        </p:nvSpPr>
        <p:spPr>
          <a:xfrm>
            <a:off x="294131" y="1944623"/>
            <a:ext cx="3554095" cy="436245"/>
          </a:xfrm>
          <a:custGeom>
            <a:avLst/>
            <a:gdLst/>
            <a:ahLst/>
            <a:cxnLst/>
            <a:rect l="l" t="t" r="r" b="b"/>
            <a:pathLst>
              <a:path w="3554095" h="436244">
                <a:moveTo>
                  <a:pt x="3553967" y="0"/>
                </a:moveTo>
                <a:lnTo>
                  <a:pt x="0" y="0"/>
                </a:lnTo>
                <a:lnTo>
                  <a:pt x="0" y="435863"/>
                </a:lnTo>
                <a:lnTo>
                  <a:pt x="3553967" y="435863"/>
                </a:lnTo>
                <a:lnTo>
                  <a:pt x="3553967" y="0"/>
                </a:lnTo>
                <a:close/>
              </a:path>
            </a:pathLst>
          </a:custGeom>
          <a:solidFill>
            <a:srgbClr val="008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6869" y="2018841"/>
            <a:ext cx="1471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95" dirty="0">
                <a:solidFill>
                  <a:srgbClr val="FDFFFD"/>
                </a:solidFill>
                <a:latin typeface="Calibri"/>
                <a:cs typeface="Calibri"/>
              </a:rPr>
              <a:t>Account</a:t>
            </a:r>
            <a:r>
              <a:rPr sz="1600" spc="3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100" dirty="0">
                <a:solidFill>
                  <a:srgbClr val="FDFFFD"/>
                </a:solidFill>
                <a:latin typeface="Calibri"/>
                <a:cs typeface="Calibri"/>
              </a:rPr>
              <a:t>Access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869" y="2605854"/>
            <a:ext cx="2599055" cy="194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Financial</a:t>
            </a:r>
            <a:r>
              <a:rPr sz="1600" spc="3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Wellness</a:t>
            </a:r>
            <a:r>
              <a:rPr sz="1600" spc="5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FDFFFD"/>
                </a:solidFill>
                <a:latin typeface="Calibri"/>
                <a:cs typeface="Calibri"/>
              </a:rPr>
              <a:t>Center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232399"/>
              </a:lnSpc>
            </a:pPr>
            <a:r>
              <a:rPr sz="1600" spc="90" dirty="0">
                <a:solidFill>
                  <a:srgbClr val="FDFFFD"/>
                </a:solidFill>
                <a:latin typeface="Calibri"/>
                <a:cs typeface="Calibri"/>
                <a:hlinkClick r:id="rId3"/>
              </a:rPr>
              <a:t>Account</a:t>
            </a:r>
            <a:r>
              <a:rPr sz="1600" spc="40" dirty="0">
                <a:solidFill>
                  <a:srgbClr val="FDFFFD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600" spc="105" dirty="0">
                <a:solidFill>
                  <a:srgbClr val="FDFFFD"/>
                </a:solidFill>
                <a:latin typeface="Calibri"/>
                <a:cs typeface="Calibri"/>
                <a:hlinkClick r:id="rId3"/>
              </a:rPr>
              <a:t>Aggregation</a:t>
            </a:r>
            <a:r>
              <a:rPr sz="1600" spc="10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FDFFFD"/>
                </a:solidFill>
                <a:latin typeface="Calibri"/>
                <a:cs typeface="Calibri"/>
              </a:rPr>
              <a:t>Guided</a:t>
            </a: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Pathways</a:t>
            </a:r>
            <a:r>
              <a:rPr sz="1575" spc="75" baseline="26455" dirty="0">
                <a:solidFill>
                  <a:srgbClr val="FDFFFD"/>
                </a:solidFill>
                <a:latin typeface="Calibri"/>
                <a:cs typeface="Calibri"/>
              </a:rPr>
              <a:t>®</a:t>
            </a:r>
            <a:r>
              <a:rPr sz="1575" spc="277" baseline="2645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Services </a:t>
            </a:r>
            <a:r>
              <a:rPr sz="1600" spc="185" dirty="0">
                <a:solidFill>
                  <a:srgbClr val="FDFFFD"/>
                </a:solidFill>
                <a:latin typeface="Calibri"/>
                <a:cs typeface="Calibri"/>
              </a:rPr>
              <a:t>On</a:t>
            </a:r>
            <a:r>
              <a:rPr sz="1600" spc="6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the</a:t>
            </a: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DFFFD"/>
                </a:solidFill>
                <a:latin typeface="Calibri"/>
                <a:cs typeface="Calibri"/>
              </a:rPr>
              <a:t>go</a:t>
            </a:r>
            <a:r>
              <a:rPr sz="1600" spc="7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DFFFD"/>
                </a:solidFill>
                <a:latin typeface="Calibri"/>
                <a:cs typeface="Calibri"/>
              </a:rPr>
              <a:t>with</a:t>
            </a:r>
            <a:r>
              <a:rPr sz="1600" spc="10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FDFFFD"/>
                </a:solidFill>
                <a:latin typeface="Calibri"/>
                <a:cs typeface="Calibri"/>
              </a:rPr>
              <a:t>MSQ</a:t>
            </a:r>
            <a:r>
              <a:rPr sz="1600" spc="6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DFFFD"/>
                </a:solidFill>
                <a:latin typeface="Calibri"/>
                <a:cs typeface="Calibri"/>
              </a:rPr>
              <a:t>mobile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287" y="2548919"/>
            <a:ext cx="2862580" cy="183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  <a:tabLst>
                <a:tab pos="227965" algn="l"/>
              </a:tabLst>
            </a:pPr>
            <a:r>
              <a:rPr sz="120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20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600" spc="100" dirty="0">
                <a:latin typeface="Calibri"/>
                <a:cs typeface="Calibri"/>
              </a:rPr>
              <a:t>Manage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your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account</a:t>
            </a:r>
            <a:r>
              <a:rPr sz="1600" spc="60" dirty="0">
                <a:latin typeface="Calibri"/>
                <a:cs typeface="Calibri"/>
              </a:rPr>
              <a:t> online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227965" algn="l"/>
              </a:tabLst>
            </a:pPr>
            <a:r>
              <a:rPr sz="120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20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600" spc="150" dirty="0">
                <a:latin typeface="Calibri"/>
                <a:cs typeface="Calibri"/>
              </a:rPr>
              <a:t>Am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On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Track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tool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227965" algn="l"/>
              </a:tabLst>
            </a:pPr>
            <a:r>
              <a:rPr sz="120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20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600" spc="90" dirty="0">
                <a:latin typeface="Calibri"/>
                <a:cs typeface="Calibri"/>
              </a:rPr>
              <a:t>Learning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Center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227965" algn="l"/>
              </a:tabLst>
            </a:pPr>
            <a:r>
              <a:rPr sz="120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20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600" spc="90" dirty="0">
                <a:latin typeface="Calibri"/>
                <a:cs typeface="Calibri"/>
              </a:rPr>
              <a:t>Account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105" dirty="0">
                <a:latin typeface="Calibri"/>
                <a:cs typeface="Calibri"/>
              </a:rPr>
              <a:t>Aggregation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1600" b="1" spc="90" dirty="0">
                <a:solidFill>
                  <a:srgbClr val="A2238B"/>
                </a:solidFill>
                <a:latin typeface="Calibri"/>
                <a:cs typeface="Calibri"/>
                <a:hlinkClick r:id="rId4"/>
              </a:rPr>
              <a:t>http://www.missionsq.org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828" y="2561651"/>
            <a:ext cx="2974975" cy="274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9725">
              <a:lnSpc>
                <a:spcPts val="1920"/>
              </a:lnSpc>
            </a:pPr>
            <a:r>
              <a:rPr sz="1600" spc="70" dirty="0">
                <a:latin typeface="Calibri"/>
                <a:cs typeface="Calibri"/>
              </a:rPr>
              <a:t>Financial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wellness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70" dirty="0">
                <a:latin typeface="Calibri"/>
                <a:cs typeface="Calibri"/>
              </a:rPr>
              <a:t>education </a:t>
            </a:r>
            <a:r>
              <a:rPr sz="1600" spc="60" dirty="0">
                <a:latin typeface="Calibri"/>
                <a:cs typeface="Calibri"/>
              </a:rPr>
              <a:t>tailored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your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95" dirty="0">
                <a:latin typeface="Calibri"/>
                <a:cs typeface="Calibri"/>
              </a:rPr>
              <a:t>needs</a:t>
            </a:r>
            <a:endParaRPr sz="1600">
              <a:latin typeface="Calibri"/>
              <a:cs typeface="Calibri"/>
            </a:endParaRPr>
          </a:p>
          <a:p>
            <a:pPr marL="4445">
              <a:lnSpc>
                <a:spcPct val="100000"/>
              </a:lnSpc>
              <a:spcBef>
                <a:spcPts val="1145"/>
              </a:spcBef>
              <a:tabLst>
                <a:tab pos="227965" algn="l"/>
              </a:tabLst>
            </a:pPr>
            <a:r>
              <a:rPr sz="1400" spc="-50" dirty="0">
                <a:solidFill>
                  <a:srgbClr val="005A8D"/>
                </a:solidFill>
                <a:latin typeface="Wingdings"/>
                <a:cs typeface="Wingdings"/>
                <a:hlinkClick r:id="rId3"/>
              </a:rPr>
              <a:t></a:t>
            </a:r>
            <a:r>
              <a:rPr sz="1400" dirty="0">
                <a:solidFill>
                  <a:srgbClr val="005A8D"/>
                </a:solidFill>
                <a:latin typeface="Times New Roman"/>
                <a:cs typeface="Times New Roman"/>
                <a:hlinkClick r:id="rId3"/>
              </a:rPr>
              <a:t>	</a:t>
            </a:r>
            <a:r>
              <a:rPr sz="1400" spc="60" dirty="0">
                <a:latin typeface="Calibri"/>
                <a:cs typeface="Calibri"/>
                <a:hlinkClick r:id="rId3"/>
              </a:rPr>
              <a:t>Plan</a:t>
            </a:r>
            <a:r>
              <a:rPr sz="1400" spc="85" dirty="0">
                <a:latin typeface="Calibri"/>
                <a:cs typeface="Calibri"/>
                <a:hlinkClick r:id="rId3"/>
              </a:rPr>
              <a:t> </a:t>
            </a:r>
            <a:r>
              <a:rPr sz="1400" dirty="0">
                <a:latin typeface="Calibri"/>
                <a:cs typeface="Calibri"/>
                <a:hlinkClick r:id="rId3"/>
              </a:rPr>
              <a:t>for</a:t>
            </a:r>
            <a:r>
              <a:rPr sz="1400" spc="70" dirty="0">
                <a:latin typeface="Calibri"/>
                <a:cs typeface="Calibri"/>
                <a:hlinkClick r:id="rId3"/>
              </a:rPr>
              <a:t> </a:t>
            </a:r>
            <a:r>
              <a:rPr sz="1400" spc="80" dirty="0">
                <a:latin typeface="Calibri"/>
                <a:cs typeface="Calibri"/>
                <a:hlinkClick r:id="rId3"/>
              </a:rPr>
              <a:t>emergencies</a:t>
            </a:r>
            <a:endParaRPr sz="1400">
              <a:latin typeface="Calibri"/>
              <a:cs typeface="Calibri"/>
            </a:endParaRPr>
          </a:p>
          <a:p>
            <a:pPr marL="227965" marR="426720" indent="-224154">
              <a:lnSpc>
                <a:spcPct val="100000"/>
              </a:lnSpc>
              <a:spcBef>
                <a:spcPts val="1200"/>
              </a:spcBef>
              <a:tabLst>
                <a:tab pos="227965" algn="l"/>
              </a:tabLst>
            </a:pPr>
            <a:r>
              <a:rPr sz="140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40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400" spc="50" dirty="0">
                <a:latin typeface="Calibri"/>
                <a:cs typeface="Calibri"/>
              </a:rPr>
              <a:t>Take control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your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finances </a:t>
            </a:r>
            <a:r>
              <a:rPr sz="1400" spc="95" dirty="0">
                <a:latin typeface="Calibri"/>
                <a:cs typeface="Calibri"/>
              </a:rPr>
              <a:t>and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105" dirty="0">
                <a:latin typeface="Calibri"/>
                <a:cs typeface="Calibri"/>
              </a:rPr>
              <a:t>manage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debt</a:t>
            </a:r>
            <a:endParaRPr sz="1400">
              <a:latin typeface="Calibri"/>
              <a:cs typeface="Calibri"/>
            </a:endParaRPr>
          </a:p>
          <a:p>
            <a:pPr marL="227965" marR="13335" indent="-224154">
              <a:lnSpc>
                <a:spcPct val="100000"/>
              </a:lnSpc>
              <a:spcBef>
                <a:spcPts val="1200"/>
              </a:spcBef>
              <a:tabLst>
                <a:tab pos="227965" algn="l"/>
              </a:tabLst>
            </a:pPr>
            <a:r>
              <a:rPr sz="1400" spc="-50" dirty="0">
                <a:solidFill>
                  <a:srgbClr val="005A8D"/>
                </a:solidFill>
                <a:latin typeface="Wingdings"/>
                <a:cs typeface="Wingdings"/>
                <a:hlinkClick r:id="rId4"/>
              </a:rPr>
              <a:t></a:t>
            </a:r>
            <a:r>
              <a:rPr sz="1400" dirty="0">
                <a:solidFill>
                  <a:srgbClr val="005A8D"/>
                </a:solidFill>
                <a:latin typeface="Times New Roman"/>
                <a:cs typeface="Times New Roman"/>
                <a:hlinkClick r:id="rId4"/>
              </a:rPr>
              <a:t>	</a:t>
            </a:r>
            <a:r>
              <a:rPr sz="1400" spc="75" dirty="0">
                <a:latin typeface="Calibri"/>
                <a:cs typeface="Calibri"/>
                <a:hlinkClick r:id="rId4"/>
              </a:rPr>
              <a:t>Understand</a:t>
            </a:r>
            <a:r>
              <a:rPr sz="1400" spc="5" dirty="0">
                <a:latin typeface="Calibri"/>
                <a:cs typeface="Calibri"/>
                <a:hlinkClick r:id="rId4"/>
              </a:rPr>
              <a:t> </a:t>
            </a:r>
            <a:r>
              <a:rPr sz="1400" spc="114" dirty="0">
                <a:latin typeface="Calibri"/>
                <a:cs typeface="Calibri"/>
                <a:hlinkClick r:id="rId4"/>
              </a:rPr>
              <a:t>budget</a:t>
            </a:r>
            <a:r>
              <a:rPr sz="1400" dirty="0">
                <a:latin typeface="Calibri"/>
                <a:cs typeface="Calibri"/>
                <a:hlinkClick r:id="rId4"/>
              </a:rPr>
              <a:t> </a:t>
            </a:r>
            <a:r>
              <a:rPr sz="1400" spc="80" dirty="0">
                <a:latin typeface="Calibri"/>
                <a:cs typeface="Calibri"/>
                <a:hlinkClick r:id="rId4"/>
              </a:rPr>
              <a:t>manag</a:t>
            </a:r>
            <a:r>
              <a:rPr sz="1400" spc="80" dirty="0">
                <a:latin typeface="Calibri"/>
                <a:cs typeface="Calibri"/>
              </a:rPr>
              <a:t>ement </a:t>
            </a:r>
            <a:r>
              <a:rPr sz="1400" spc="95" dirty="0">
                <a:latin typeface="Calibri"/>
                <a:cs typeface="Calibri"/>
              </a:rPr>
              <a:t>and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saving</a:t>
            </a:r>
            <a:endParaRPr sz="1400">
              <a:latin typeface="Calibri"/>
              <a:cs typeface="Calibri"/>
            </a:endParaRPr>
          </a:p>
          <a:p>
            <a:pPr marL="4445">
              <a:lnSpc>
                <a:spcPct val="100000"/>
              </a:lnSpc>
              <a:spcBef>
                <a:spcPts val="1200"/>
              </a:spcBef>
              <a:tabLst>
                <a:tab pos="227965" algn="l"/>
              </a:tabLst>
            </a:pPr>
            <a:r>
              <a:rPr sz="140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40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400" spc="65" dirty="0">
                <a:latin typeface="Calibri"/>
                <a:cs typeface="Calibri"/>
              </a:rPr>
              <a:t>Learn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invest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responsibly</a:t>
            </a:r>
            <a:endParaRPr sz="1400">
              <a:latin typeface="Calibri"/>
              <a:cs typeface="Calibri"/>
            </a:endParaRPr>
          </a:p>
          <a:p>
            <a:pPr marL="4445">
              <a:lnSpc>
                <a:spcPct val="100000"/>
              </a:lnSpc>
              <a:spcBef>
                <a:spcPts val="1200"/>
              </a:spcBef>
              <a:tabLst>
                <a:tab pos="227965" algn="l"/>
              </a:tabLst>
            </a:pPr>
            <a:r>
              <a:rPr sz="140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40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400" spc="90" dirty="0">
                <a:latin typeface="Calibri"/>
                <a:cs typeface="Calibri"/>
              </a:rPr>
              <a:t>Get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access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personalized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advice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828" y="2514420"/>
            <a:ext cx="3330575" cy="100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70840">
              <a:lnSpc>
                <a:spcPts val="1920"/>
              </a:lnSpc>
            </a:pPr>
            <a:r>
              <a:rPr sz="1600" spc="75" dirty="0">
                <a:latin typeface="Calibri"/>
                <a:cs typeface="Calibri"/>
              </a:rPr>
              <a:t>Learn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more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80" dirty="0">
                <a:latin typeface="Calibri"/>
                <a:cs typeface="Calibri"/>
              </a:rPr>
              <a:t>about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consolidating </a:t>
            </a:r>
            <a:r>
              <a:rPr sz="1600" spc="65" dirty="0">
                <a:latin typeface="Calibri"/>
                <a:cs typeface="Calibri"/>
              </a:rPr>
              <a:t>your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retirement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accounts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r>
              <a:rPr sz="1200" b="1" spc="70" dirty="0">
                <a:solidFill>
                  <a:srgbClr val="A2238B"/>
                </a:solidFill>
                <a:latin typeface="Calibri"/>
                <a:cs typeface="Calibri"/>
                <a:hlinkClick r:id="rId3"/>
              </a:rPr>
              <a:t>https://www.icmarc.org/accountaggregation video.html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5843" y="2453639"/>
            <a:ext cx="3695700" cy="4387850"/>
          </a:xfrm>
          <a:custGeom>
            <a:avLst/>
            <a:gdLst/>
            <a:ahLst/>
            <a:cxnLst/>
            <a:rect l="l" t="t" r="r" b="b"/>
            <a:pathLst>
              <a:path w="3695700" h="4387850">
                <a:moveTo>
                  <a:pt x="3695700" y="0"/>
                </a:moveTo>
                <a:lnTo>
                  <a:pt x="0" y="0"/>
                </a:lnTo>
                <a:lnTo>
                  <a:pt x="0" y="4387596"/>
                </a:lnTo>
                <a:lnTo>
                  <a:pt x="3695700" y="4387596"/>
                </a:lnTo>
                <a:lnTo>
                  <a:pt x="3695700" y="0"/>
                </a:lnTo>
                <a:close/>
              </a:path>
            </a:pathLst>
          </a:custGeom>
          <a:solidFill>
            <a:srgbClr val="FDF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6676" y="2497911"/>
            <a:ext cx="3481704" cy="410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9005">
              <a:lnSpc>
                <a:spcPts val="1920"/>
              </a:lnSpc>
            </a:pPr>
            <a:r>
              <a:rPr sz="1600" spc="130" dirty="0">
                <a:latin typeface="Calibri"/>
                <a:cs typeface="Calibri"/>
              </a:rPr>
              <a:t>Guided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Pathways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helps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you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95" dirty="0">
                <a:latin typeface="Calibri"/>
                <a:cs typeface="Calibri"/>
              </a:rPr>
              <a:t>decide: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  <a:tabLst>
                <a:tab pos="227965" algn="l"/>
              </a:tabLst>
            </a:pPr>
            <a:r>
              <a:rPr sz="105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05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400" spc="90" dirty="0">
                <a:latin typeface="Calibri"/>
                <a:cs typeface="Calibri"/>
              </a:rPr>
              <a:t>How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much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save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retirement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227965" algn="l"/>
              </a:tabLst>
            </a:pPr>
            <a:r>
              <a:rPr sz="105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05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400" spc="90" dirty="0">
                <a:latin typeface="Calibri"/>
                <a:cs typeface="Calibri"/>
              </a:rPr>
              <a:t>How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invest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55" dirty="0">
                <a:latin typeface="Calibri"/>
                <a:cs typeface="Calibri"/>
              </a:rPr>
              <a:t>your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savings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227965" algn="l"/>
              </a:tabLst>
            </a:pPr>
            <a:r>
              <a:rPr sz="105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05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400" spc="90" dirty="0">
                <a:latin typeface="Calibri"/>
                <a:cs typeface="Calibri"/>
              </a:rPr>
              <a:t>When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75" dirty="0">
                <a:latin typeface="Calibri"/>
                <a:cs typeface="Calibri"/>
              </a:rPr>
              <a:t>you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can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retire</a:t>
            </a:r>
            <a:endParaRPr sz="1400">
              <a:latin typeface="Calibri"/>
              <a:cs typeface="Calibri"/>
            </a:endParaRPr>
          </a:p>
          <a:p>
            <a:pPr marL="228600" marR="858519" indent="-228600">
              <a:lnSpc>
                <a:spcPct val="100000"/>
              </a:lnSpc>
              <a:spcBef>
                <a:spcPts val="600"/>
              </a:spcBef>
              <a:tabLst>
                <a:tab pos="227965" algn="l"/>
              </a:tabLst>
            </a:pPr>
            <a:r>
              <a:rPr sz="105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05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400" spc="90" dirty="0">
                <a:latin typeface="Calibri"/>
                <a:cs typeface="Calibri"/>
              </a:rPr>
              <a:t>How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45" dirty="0">
                <a:latin typeface="Calibri"/>
                <a:cs typeface="Calibri"/>
              </a:rPr>
              <a:t>withdrawals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from </a:t>
            </a:r>
            <a:r>
              <a:rPr sz="1400" spc="55" dirty="0">
                <a:latin typeface="Calibri"/>
                <a:cs typeface="Calibri"/>
                <a:hlinkClick r:id="rId4"/>
              </a:rPr>
              <a:t>your</a:t>
            </a:r>
            <a:r>
              <a:rPr sz="1400" spc="45" dirty="0">
                <a:latin typeface="Calibri"/>
                <a:cs typeface="Calibri"/>
                <a:hlinkClick r:id="rId4"/>
              </a:rPr>
              <a:t> </a:t>
            </a:r>
            <a:r>
              <a:rPr sz="1400" spc="70" dirty="0">
                <a:latin typeface="Calibri"/>
                <a:cs typeface="Calibri"/>
                <a:hlinkClick r:id="rId4"/>
              </a:rPr>
              <a:t>savings</a:t>
            </a:r>
            <a:endParaRPr sz="1400">
              <a:latin typeface="Calibri"/>
              <a:cs typeface="Calibri"/>
            </a:endParaRPr>
          </a:p>
          <a:p>
            <a:pPr marL="228600" marR="1373505" indent="-228600">
              <a:lnSpc>
                <a:spcPct val="100000"/>
              </a:lnSpc>
              <a:spcBef>
                <a:spcPts val="600"/>
              </a:spcBef>
              <a:tabLst>
                <a:tab pos="227965" algn="l"/>
              </a:tabLst>
            </a:pPr>
            <a:r>
              <a:rPr sz="1050" spc="-50" dirty="0">
                <a:solidFill>
                  <a:srgbClr val="005A8D"/>
                </a:solidFill>
                <a:latin typeface="Wingdings"/>
                <a:cs typeface="Wingdings"/>
              </a:rPr>
              <a:t></a:t>
            </a:r>
            <a:r>
              <a:rPr sz="1050" dirty="0">
                <a:solidFill>
                  <a:srgbClr val="005A8D"/>
                </a:solidFill>
                <a:latin typeface="Times New Roman"/>
                <a:cs typeface="Times New Roman"/>
              </a:rPr>
              <a:t>	</a:t>
            </a:r>
            <a:r>
              <a:rPr sz="1400" spc="90" dirty="0">
                <a:latin typeface="Calibri"/>
                <a:cs typeface="Calibri"/>
              </a:rPr>
              <a:t>When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start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receiving </a:t>
            </a:r>
            <a:r>
              <a:rPr sz="1400" spc="80" dirty="0">
                <a:latin typeface="Calibri"/>
                <a:cs typeface="Calibri"/>
              </a:rPr>
              <a:t>Social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Security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benefits</a:t>
            </a:r>
            <a:endParaRPr sz="1400">
              <a:latin typeface="Calibri"/>
              <a:cs typeface="Calibri"/>
            </a:endParaRPr>
          </a:p>
          <a:p>
            <a:pPr marL="62230" indent="-62865">
              <a:lnSpc>
                <a:spcPct val="100000"/>
              </a:lnSpc>
              <a:spcBef>
                <a:spcPts val="1235"/>
              </a:spcBef>
            </a:pPr>
            <a:r>
              <a:rPr sz="800" spc="-50" dirty="0">
                <a:latin typeface="Calibri"/>
                <a:cs typeface="Calibri"/>
              </a:rPr>
              <a:t>*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Guided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Pathways®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Advisory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Services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advice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analysis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tools</a:t>
            </a:r>
            <a:r>
              <a:rPr sz="800" spc="2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2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offered</a:t>
            </a:r>
            <a:r>
              <a:rPr sz="800" spc="2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2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participants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by</a:t>
            </a:r>
            <a:r>
              <a:rPr sz="800" spc="2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MissionSquare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Retirement,</a:t>
            </a:r>
            <a:r>
              <a:rPr sz="800" spc="30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federally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registered</a:t>
            </a:r>
            <a:r>
              <a:rPr sz="800" spc="2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adviser.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advice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2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result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of</a:t>
            </a:r>
            <a:r>
              <a:rPr sz="800" spc="50" dirty="0">
                <a:latin typeface="Calibri"/>
                <a:cs typeface="Calibri"/>
              </a:rPr>
              <a:t> methodologies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developed,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maintained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overseen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by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independent </a:t>
            </a:r>
            <a:r>
              <a:rPr sz="800" dirty="0">
                <a:latin typeface="Calibri"/>
                <a:cs typeface="Calibri"/>
              </a:rPr>
              <a:t>"Financial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Expert"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(as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defined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Department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Labor's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Advisory </a:t>
            </a:r>
            <a:r>
              <a:rPr sz="800" spc="60" dirty="0">
                <a:latin typeface="Calibri"/>
                <a:cs typeface="Calibri"/>
              </a:rPr>
              <a:t>Opinion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2001-</a:t>
            </a:r>
            <a:r>
              <a:rPr sz="800" spc="50" dirty="0">
                <a:latin typeface="Calibri"/>
                <a:cs typeface="Calibri"/>
              </a:rPr>
              <a:t>09A)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Management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LLC,</a:t>
            </a:r>
            <a:r>
              <a:rPr sz="800" spc="24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 </a:t>
            </a:r>
            <a:r>
              <a:rPr sz="800" dirty="0">
                <a:latin typeface="Calibri"/>
                <a:cs typeface="Calibri"/>
              </a:rPr>
              <a:t>registered</a:t>
            </a:r>
            <a:r>
              <a:rPr sz="800" spc="3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2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adviser</a:t>
            </a:r>
            <a:r>
              <a:rPr sz="800" spc="26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2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subsidiary</a:t>
            </a:r>
            <a:r>
              <a:rPr sz="800" spc="2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3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Morningstar,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Inc.</a:t>
            </a:r>
            <a:endParaRPr sz="800">
              <a:latin typeface="Calibri"/>
              <a:cs typeface="Calibri"/>
            </a:endParaRPr>
          </a:p>
          <a:p>
            <a:pPr marL="62230" marR="2667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Morningstar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Management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spc="90" dirty="0">
                <a:latin typeface="Calibri"/>
                <a:cs typeface="Calibri"/>
              </a:rPr>
              <a:t>LLC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not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affiliated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with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MissionSquare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Retirement</a:t>
            </a:r>
            <a:r>
              <a:rPr sz="800" spc="23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its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affiliates.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The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name</a:t>
            </a:r>
            <a:r>
              <a:rPr sz="800" spc="229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and </a:t>
            </a:r>
            <a:r>
              <a:rPr sz="800" spc="70" dirty="0">
                <a:latin typeface="Calibri"/>
                <a:cs typeface="Calibri"/>
              </a:rPr>
              <a:t>logo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registered</a:t>
            </a:r>
            <a:r>
              <a:rPr sz="800" spc="2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marks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Morningstar,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Inc.</a:t>
            </a:r>
            <a:r>
              <a:rPr sz="800" spc="2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For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additional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information</a:t>
            </a:r>
            <a:r>
              <a:rPr sz="800" spc="50" dirty="0">
                <a:latin typeface="Calibri"/>
                <a:cs typeface="Calibri"/>
              </a:rPr>
              <a:t> on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our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Guided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Pathways</a:t>
            </a:r>
            <a:r>
              <a:rPr sz="800" spc="45" dirty="0">
                <a:latin typeface="Calibri"/>
                <a:cs typeface="Calibri"/>
              </a:rPr>
              <a:t> Advisory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Services,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please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refer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our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Form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ADV </a:t>
            </a:r>
            <a:r>
              <a:rPr sz="800" dirty="0">
                <a:latin typeface="Calibri"/>
                <a:cs typeface="Calibri"/>
              </a:rPr>
              <a:t>Part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2A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Brochure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available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at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A2238B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800" b="1" spc="55" dirty="0">
                <a:solidFill>
                  <a:srgbClr val="A2238B"/>
                </a:solidFill>
                <a:latin typeface="Calibri"/>
                <a:cs typeface="Calibri"/>
                <a:hlinkClick r:id="rId5"/>
              </a:rPr>
              <a:t>ww.adviserinfo.sec.gov.</a:t>
            </a:r>
            <a:r>
              <a:rPr sz="800" b="1" spc="70" dirty="0">
                <a:solidFill>
                  <a:srgbClr val="A2238B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Managed Accounts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fee-</a:t>
            </a:r>
            <a:r>
              <a:rPr sz="800" spc="60" dirty="0">
                <a:latin typeface="Calibri"/>
                <a:cs typeface="Calibri"/>
              </a:rPr>
              <a:t>based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service.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4988" y="2471927"/>
            <a:ext cx="3563620" cy="4386580"/>
          </a:xfrm>
          <a:custGeom>
            <a:avLst/>
            <a:gdLst/>
            <a:ahLst/>
            <a:cxnLst/>
            <a:rect l="l" t="t" r="r" b="b"/>
            <a:pathLst>
              <a:path w="3563620" h="4386580">
                <a:moveTo>
                  <a:pt x="3563124" y="0"/>
                </a:moveTo>
                <a:lnTo>
                  <a:pt x="0" y="0"/>
                </a:lnTo>
                <a:lnTo>
                  <a:pt x="0" y="4386072"/>
                </a:lnTo>
                <a:lnTo>
                  <a:pt x="3563124" y="4386072"/>
                </a:lnTo>
                <a:lnTo>
                  <a:pt x="3563124" y="0"/>
                </a:lnTo>
                <a:close/>
              </a:path>
            </a:pathLst>
          </a:custGeom>
          <a:solidFill>
            <a:srgbClr val="FDF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4126" y="2496443"/>
            <a:ext cx="325374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lr>
                <a:srgbClr val="005A8D"/>
              </a:buClr>
              <a:buFont typeface="Wingdings"/>
              <a:buChar char=""/>
              <a:tabLst>
                <a:tab pos="240665" algn="l"/>
                <a:tab pos="241935" algn="l"/>
              </a:tabLst>
            </a:pPr>
            <a:r>
              <a:rPr sz="1600" spc="100" dirty="0">
                <a:latin typeface="Calibri"/>
                <a:cs typeface="Calibri"/>
              </a:rPr>
              <a:t>Manage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65" dirty="0">
                <a:latin typeface="Calibri"/>
                <a:cs typeface="Calibri"/>
              </a:rPr>
              <a:t>your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account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95" dirty="0">
                <a:latin typeface="Calibri"/>
                <a:cs typeface="Calibri"/>
              </a:rPr>
              <a:t>on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mobile</a:t>
            </a:r>
            <a:endParaRPr sz="1600">
              <a:latin typeface="Calibri"/>
              <a:cs typeface="Calibri"/>
            </a:endParaRPr>
          </a:p>
          <a:p>
            <a:pPr marL="241300" marR="403860" indent="-229235">
              <a:lnSpc>
                <a:spcPct val="100000"/>
              </a:lnSpc>
              <a:spcBef>
                <a:spcPts val="1200"/>
              </a:spcBef>
              <a:buClr>
                <a:srgbClr val="005A8D"/>
              </a:buClr>
              <a:buFont typeface="Wingdings"/>
              <a:buChar char=""/>
              <a:tabLst>
                <a:tab pos="240665" algn="l"/>
                <a:tab pos="241935" algn="l"/>
              </a:tabLst>
            </a:pPr>
            <a:r>
              <a:rPr sz="1600" dirty="0">
                <a:latin typeface="Calibri"/>
                <a:cs typeface="Calibri"/>
              </a:rPr>
              <a:t>Text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commands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balance, </a:t>
            </a:r>
            <a:r>
              <a:rPr sz="1600" spc="60" dirty="0">
                <a:latin typeface="Calibri"/>
                <a:cs typeface="Calibri"/>
                <a:hlinkClick r:id="rId3"/>
              </a:rPr>
              <a:t>contributions,</a:t>
            </a:r>
            <a:r>
              <a:rPr sz="1600" spc="35" dirty="0">
                <a:latin typeface="Calibri"/>
                <a:cs typeface="Calibri"/>
                <a:hlinkClick r:id="rId3"/>
              </a:rPr>
              <a:t> </a:t>
            </a:r>
            <a:r>
              <a:rPr sz="1600" spc="105" dirty="0">
                <a:latin typeface="Calibri"/>
                <a:cs typeface="Calibri"/>
                <a:hlinkClick r:id="rId3"/>
              </a:rPr>
              <a:t>and</a:t>
            </a:r>
            <a:r>
              <a:rPr sz="1600" spc="60" dirty="0">
                <a:latin typeface="Calibri"/>
                <a:cs typeface="Calibri"/>
                <a:hlinkClick r:id="rId3"/>
              </a:rPr>
              <a:t> </a:t>
            </a:r>
            <a:r>
              <a:rPr sz="1600" spc="65" dirty="0">
                <a:latin typeface="Calibri"/>
                <a:cs typeface="Calibri"/>
                <a:hlinkClick r:id="rId3"/>
              </a:rPr>
              <a:t>more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7136" y="1708404"/>
            <a:ext cx="8351520" cy="4542155"/>
            <a:chOff x="707136" y="1708404"/>
            <a:chExt cx="8351520" cy="454215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136" y="3980688"/>
              <a:ext cx="1053083" cy="3520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380" y="3979164"/>
              <a:ext cx="1191767" cy="3535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8976" y="1708404"/>
              <a:ext cx="5059666" cy="37246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2024" y="1956848"/>
              <a:ext cx="5027675" cy="33451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92880" y="1847088"/>
              <a:ext cx="5056619" cy="39761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12691" y="1842516"/>
              <a:ext cx="5041900" cy="3985260"/>
            </a:xfrm>
            <a:custGeom>
              <a:avLst/>
              <a:gdLst/>
              <a:ahLst/>
              <a:cxnLst/>
              <a:rect l="l" t="t" r="r" b="b"/>
              <a:pathLst>
                <a:path w="5041900" h="3985260">
                  <a:moveTo>
                    <a:pt x="0" y="0"/>
                  </a:moveTo>
                  <a:lnTo>
                    <a:pt x="5041392" y="0"/>
                  </a:lnTo>
                  <a:lnTo>
                    <a:pt x="5041392" y="3985260"/>
                  </a:lnTo>
                  <a:lnTo>
                    <a:pt x="0" y="398526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8307" y="1943100"/>
              <a:ext cx="4975858" cy="32064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83736" y="1938528"/>
              <a:ext cx="4985385" cy="3215640"/>
            </a:xfrm>
            <a:custGeom>
              <a:avLst/>
              <a:gdLst/>
              <a:ahLst/>
              <a:cxnLst/>
              <a:rect l="l" t="t" r="r" b="b"/>
              <a:pathLst>
                <a:path w="4985384" h="3215640">
                  <a:moveTo>
                    <a:pt x="0" y="0"/>
                  </a:moveTo>
                  <a:lnTo>
                    <a:pt x="4985004" y="0"/>
                  </a:lnTo>
                  <a:lnTo>
                    <a:pt x="4985004" y="3215640"/>
                  </a:lnTo>
                  <a:lnTo>
                    <a:pt x="0" y="32156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72940" y="1847088"/>
              <a:ext cx="2110739" cy="42138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8642" y="1808619"/>
              <a:ext cx="2881753" cy="444144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297793" y="2076753"/>
            <a:ext cx="4705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DFFFD"/>
                </a:solidFill>
                <a:latin typeface="Wingdings 3"/>
                <a:cs typeface="Wingdings 3"/>
              </a:rPr>
              <a:t></a:t>
            </a:r>
            <a:r>
              <a:rPr sz="900" spc="-10" dirty="0">
                <a:solidFill>
                  <a:srgbClr val="FDFFFD"/>
                </a:solidFill>
                <a:latin typeface="Times New Roman"/>
                <a:cs typeface="Times New Roman"/>
              </a:rPr>
              <a:t> </a:t>
            </a:r>
            <a:r>
              <a:rPr sz="900" spc="100" dirty="0">
                <a:solidFill>
                  <a:srgbClr val="FDFFFD"/>
                </a:solidFill>
                <a:latin typeface="Calibri"/>
                <a:cs typeface="Calibri"/>
              </a:rPr>
              <a:t>CLOSE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24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8064" y="726439"/>
            <a:ext cx="52063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300" dirty="0"/>
              <a:t>Making</a:t>
            </a:r>
            <a:r>
              <a:rPr spc="75" dirty="0"/>
              <a:t> </a:t>
            </a:r>
            <a:r>
              <a:rPr spc="110" dirty="0"/>
              <a:t>it</a:t>
            </a:r>
            <a:r>
              <a:rPr spc="85" dirty="0"/>
              <a:t> </a:t>
            </a:r>
            <a:r>
              <a:rPr spc="225" dirty="0"/>
              <a:t>Easier</a:t>
            </a:r>
            <a:r>
              <a:rPr spc="80" dirty="0"/>
              <a:t> </a:t>
            </a:r>
            <a:r>
              <a:rPr spc="185" dirty="0"/>
              <a:t>for</a:t>
            </a:r>
            <a:r>
              <a:rPr spc="65" dirty="0"/>
              <a:t> </a:t>
            </a:r>
            <a:r>
              <a:rPr spc="270" dirty="0"/>
              <a:t>you</a:t>
            </a:r>
            <a:r>
              <a:rPr spc="75" dirty="0"/>
              <a:t> </a:t>
            </a:r>
            <a:r>
              <a:rPr spc="155" dirty="0"/>
              <a:t>to </a:t>
            </a:r>
            <a:r>
              <a:rPr spc="245" dirty="0"/>
              <a:t>Envision</a:t>
            </a:r>
            <a:r>
              <a:rPr spc="80" dirty="0"/>
              <a:t> </a:t>
            </a:r>
            <a:r>
              <a:rPr spc="190" dirty="0"/>
              <a:t>Retirement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1825752"/>
            <a:ext cx="9144000" cy="4639310"/>
            <a:chOff x="0" y="1825752"/>
            <a:chExt cx="9144000" cy="46393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39696"/>
              <a:ext cx="9143999" cy="35509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25752"/>
              <a:ext cx="9143999" cy="463905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25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26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9880" y="0"/>
            <a:ext cx="2484120" cy="6858000"/>
            <a:chOff x="6659880" y="0"/>
            <a:chExt cx="2484120" cy="6858000"/>
          </a:xfrm>
        </p:grpSpPr>
        <p:sp>
          <p:nvSpPr>
            <p:cNvPr id="4" name="object 4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0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00440" y="6501139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26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98064" y="726439"/>
            <a:ext cx="371094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300" dirty="0"/>
              <a:t>Guided</a:t>
            </a:r>
            <a:r>
              <a:rPr spc="105" dirty="0"/>
              <a:t> </a:t>
            </a:r>
            <a:r>
              <a:rPr spc="225" dirty="0"/>
              <a:t>Pathways</a:t>
            </a:r>
            <a:r>
              <a:rPr b="0" spc="225" dirty="0">
                <a:solidFill>
                  <a:srgbClr val="000000"/>
                </a:solidFill>
                <a:latin typeface="Calibri"/>
                <a:cs typeface="Calibri"/>
              </a:rPr>
              <a:t>® </a:t>
            </a:r>
            <a:r>
              <a:rPr spc="265" dirty="0"/>
              <a:t>Advisory</a:t>
            </a:r>
            <a:r>
              <a:rPr spc="90" dirty="0"/>
              <a:t> </a:t>
            </a:r>
            <a:r>
              <a:rPr spc="240" dirty="0"/>
              <a:t>Services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1984" y="5666487"/>
            <a:ext cx="6021070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*</a:t>
            </a:r>
            <a:r>
              <a:rPr sz="800" spc="380" dirty="0">
                <a:latin typeface="Calibri"/>
                <a:cs typeface="Calibri"/>
              </a:rPr>
              <a:t> 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18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advice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analysis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tools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offered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participants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by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MissionSquare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Retirement,</a:t>
            </a:r>
            <a:r>
              <a:rPr sz="800" spc="2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federally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registered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investment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adviser.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advice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result</a:t>
            </a:r>
            <a:r>
              <a:rPr sz="800" spc="11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methodologies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developed,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maintained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overseen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by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independent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"Financial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Expert"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(as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defined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Department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Labor's</a:t>
            </a:r>
            <a:r>
              <a:rPr sz="800" spc="13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Advisory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Opinion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2001-</a:t>
            </a:r>
            <a:r>
              <a:rPr sz="800" spc="50" dirty="0">
                <a:latin typeface="Calibri"/>
                <a:cs typeface="Calibri"/>
              </a:rPr>
              <a:t>09A)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Management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LLC,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registered</a:t>
            </a:r>
            <a:r>
              <a:rPr sz="800" spc="2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adviser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subsidiary</a:t>
            </a:r>
            <a:r>
              <a:rPr sz="800" spc="1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2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Morningstar,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Inc.</a:t>
            </a:r>
            <a:r>
              <a:rPr sz="800" spc="2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Investment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Management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spc="90" dirty="0">
                <a:latin typeface="Calibri"/>
                <a:cs typeface="Calibri"/>
              </a:rPr>
              <a:t>LLC</a:t>
            </a:r>
            <a:r>
              <a:rPr sz="800" spc="25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2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not</a:t>
            </a:r>
            <a:r>
              <a:rPr sz="800" spc="2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affiliated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with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MissionSquare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Retirement</a:t>
            </a:r>
            <a:r>
              <a:rPr sz="800" spc="2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its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affiliates.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The</a:t>
            </a:r>
            <a:r>
              <a:rPr sz="800" spc="19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name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and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logo</a:t>
            </a:r>
            <a:r>
              <a:rPr sz="800" spc="1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2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registered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marks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1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Morningstar,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Inc.</a:t>
            </a:r>
            <a:r>
              <a:rPr sz="800" spc="204" dirty="0">
                <a:latin typeface="Calibri"/>
                <a:cs typeface="Calibri"/>
              </a:rPr>
              <a:t> </a:t>
            </a:r>
            <a:r>
              <a:rPr sz="800" spc="25" dirty="0">
                <a:latin typeface="Calibri"/>
                <a:cs typeface="Calibri"/>
              </a:rPr>
              <a:t>For </a:t>
            </a:r>
            <a:r>
              <a:rPr sz="800" dirty="0">
                <a:latin typeface="Calibri"/>
                <a:cs typeface="Calibri"/>
              </a:rPr>
              <a:t>additional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information</a:t>
            </a:r>
            <a:r>
              <a:rPr sz="800" spc="10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on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our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Guided</a:t>
            </a:r>
            <a:r>
              <a:rPr sz="800" spc="15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Pathways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Advisory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Services,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please</a:t>
            </a:r>
            <a:r>
              <a:rPr sz="800" spc="1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refer</a:t>
            </a:r>
            <a:r>
              <a:rPr sz="800" spc="1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our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Form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ADV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Part</a:t>
            </a:r>
            <a:r>
              <a:rPr sz="800" spc="14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2A</a:t>
            </a:r>
            <a:r>
              <a:rPr sz="800" spc="14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Brochure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available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b="1" u="sng" spc="50" dirty="0">
                <a:solidFill>
                  <a:srgbClr val="A2238B"/>
                </a:solidFill>
                <a:uFill>
                  <a:solidFill>
                    <a:srgbClr val="A2238B"/>
                  </a:solidFill>
                </a:uFill>
                <a:latin typeface="Calibri"/>
                <a:cs typeface="Calibri"/>
                <a:hlinkClick r:id="rId4"/>
              </a:rPr>
              <a:t>www.adviserinfo.sec.gov</a:t>
            </a:r>
            <a:r>
              <a:rPr sz="800" spc="50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800" spc="-10" dirty="0">
                <a:latin typeface="Calibri"/>
                <a:cs typeface="Calibri"/>
              </a:rPr>
              <a:t>**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Guided </a:t>
            </a:r>
            <a:r>
              <a:rPr sz="800" dirty="0">
                <a:latin typeface="Calibri"/>
                <a:cs typeface="Calibri"/>
              </a:rPr>
              <a:t>Pathways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Managed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Accounts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fee-</a:t>
            </a:r>
            <a:r>
              <a:rPr sz="800" spc="60" dirty="0">
                <a:latin typeface="Calibri"/>
                <a:cs typeface="Calibri"/>
              </a:rPr>
              <a:t>based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service.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623" y="2043683"/>
            <a:ext cx="5657215" cy="767080"/>
          </a:xfrm>
          <a:prstGeom prst="rect">
            <a:avLst/>
          </a:prstGeom>
          <a:solidFill>
            <a:srgbClr val="5C60AC"/>
          </a:solidFill>
        </p:spPr>
        <p:txBody>
          <a:bodyPr vert="horz" wrap="square" lIns="0" tIns="12509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985"/>
              </a:spcBef>
            </a:pPr>
            <a:r>
              <a:rPr sz="2000" b="1" spc="135" dirty="0">
                <a:solidFill>
                  <a:srgbClr val="FDFFFD"/>
                </a:solidFill>
                <a:latin typeface="Calibri"/>
                <a:cs typeface="Calibri"/>
              </a:rPr>
              <a:t>Financial</a:t>
            </a:r>
            <a:r>
              <a:rPr sz="2000" b="1" spc="5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2000" b="1" spc="125" dirty="0">
                <a:solidFill>
                  <a:srgbClr val="FDFFFD"/>
                </a:solidFill>
                <a:latin typeface="Calibri"/>
                <a:cs typeface="Calibri"/>
              </a:rPr>
              <a:t>consultant</a:t>
            </a:r>
            <a:r>
              <a:rPr sz="2000" b="1" spc="5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2000" b="1" spc="135" dirty="0">
                <a:solidFill>
                  <a:srgbClr val="FDFFFD"/>
                </a:solidFill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137160">
              <a:lnSpc>
                <a:spcPct val="100000"/>
              </a:lnSpc>
              <a:spcBef>
                <a:spcPts val="15"/>
              </a:spcBef>
            </a:pPr>
            <a:r>
              <a:rPr sz="1600" spc="90" dirty="0">
                <a:solidFill>
                  <a:srgbClr val="FDFFFD"/>
                </a:solidFill>
                <a:latin typeface="Calibri"/>
                <a:cs typeface="Calibri"/>
              </a:rPr>
              <a:t>Balances</a:t>
            </a:r>
            <a:r>
              <a:rPr sz="1600" spc="3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DFFFD"/>
                </a:solidFill>
                <a:latin typeface="Calibri"/>
                <a:cs typeface="Calibri"/>
              </a:rPr>
              <a:t>of</a:t>
            </a:r>
            <a:r>
              <a:rPr sz="1600" spc="90" dirty="0">
                <a:solidFill>
                  <a:srgbClr val="FDFFFD"/>
                </a:solidFill>
                <a:latin typeface="Calibri"/>
                <a:cs typeface="Calibri"/>
              </a:rPr>
              <a:t> $50,000</a:t>
            </a:r>
            <a:r>
              <a:rPr sz="1600" spc="4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FDFFFD"/>
                </a:solidFill>
                <a:latin typeface="Calibri"/>
                <a:cs typeface="Calibri"/>
              </a:rPr>
              <a:t>or</a:t>
            </a:r>
            <a:r>
              <a:rPr sz="1600" spc="5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FDFFFD"/>
                </a:solidFill>
                <a:latin typeface="Calibri"/>
                <a:cs typeface="Calibri"/>
              </a:rPr>
              <a:t>more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5147" y="3117419"/>
            <a:ext cx="486791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005A8D"/>
              </a:buClr>
              <a:buFont typeface="Wingdings"/>
              <a:buChar char=""/>
              <a:tabLst>
                <a:tab pos="195580" algn="l"/>
              </a:tabLst>
            </a:pPr>
            <a:r>
              <a:rPr sz="1800" spc="80" dirty="0">
                <a:latin typeface="Calibri"/>
                <a:cs typeface="Calibri"/>
              </a:rPr>
              <a:t>Free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retirement</a:t>
            </a:r>
            <a:r>
              <a:rPr sz="1800" spc="90" dirty="0">
                <a:latin typeface="Calibri"/>
                <a:cs typeface="Calibri"/>
              </a:rPr>
              <a:t> readiness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70" dirty="0">
                <a:latin typeface="Calibri"/>
                <a:cs typeface="Calibri"/>
              </a:rPr>
              <a:t>consultation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40" dirty="0">
                <a:latin typeface="Calibri"/>
                <a:cs typeface="Calibri"/>
              </a:rPr>
              <a:t>a </a:t>
            </a:r>
            <a:r>
              <a:rPr sz="1800" spc="90" dirty="0">
                <a:latin typeface="Calibri"/>
                <a:cs typeface="Calibri"/>
              </a:rPr>
              <a:t>MissionSquare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financial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40" dirty="0">
                <a:latin typeface="Calibri"/>
                <a:cs typeface="Calibri"/>
              </a:rPr>
              <a:t>consultant*</a:t>
            </a:r>
            <a:endParaRPr sz="1800">
              <a:latin typeface="Calibri"/>
              <a:cs typeface="Calibri"/>
            </a:endParaRPr>
          </a:p>
          <a:p>
            <a:pPr marL="195580" marR="124460" indent="-182880">
              <a:lnSpc>
                <a:spcPct val="100000"/>
              </a:lnSpc>
              <a:spcBef>
                <a:spcPts val="600"/>
              </a:spcBef>
              <a:buClr>
                <a:srgbClr val="005A8D"/>
              </a:buClr>
              <a:buFont typeface="Wingdings"/>
              <a:buChar char=""/>
              <a:tabLst>
                <a:tab pos="195580" algn="l"/>
              </a:tabLst>
            </a:pPr>
            <a:r>
              <a:rPr sz="1800" spc="75" dirty="0">
                <a:latin typeface="Calibri"/>
                <a:cs typeface="Calibri"/>
              </a:rPr>
              <a:t>Enrollment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in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30" dirty="0">
                <a:latin typeface="Calibri"/>
                <a:cs typeface="Calibri"/>
              </a:rPr>
              <a:t>Managed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105" dirty="0">
                <a:latin typeface="Calibri"/>
                <a:cs typeface="Calibri"/>
              </a:rPr>
              <a:t>Accounts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through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40" dirty="0">
                <a:latin typeface="Calibri"/>
                <a:cs typeface="Calibri"/>
              </a:rPr>
              <a:t>a </a:t>
            </a:r>
            <a:r>
              <a:rPr sz="1800" spc="60" dirty="0">
                <a:latin typeface="Calibri"/>
                <a:cs typeface="Calibri"/>
              </a:rPr>
              <a:t>financial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consultant**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0623" y="4550664"/>
            <a:ext cx="5339080" cy="1026160"/>
          </a:xfrm>
          <a:custGeom>
            <a:avLst/>
            <a:gdLst/>
            <a:ahLst/>
            <a:cxnLst/>
            <a:rect l="l" t="t" r="r" b="b"/>
            <a:pathLst>
              <a:path w="5339080" h="1026160">
                <a:moveTo>
                  <a:pt x="5338572" y="0"/>
                </a:moveTo>
                <a:lnTo>
                  <a:pt x="0" y="0"/>
                </a:lnTo>
                <a:lnTo>
                  <a:pt x="0" y="1025652"/>
                </a:lnTo>
                <a:lnTo>
                  <a:pt x="5338572" y="1025652"/>
                </a:lnTo>
                <a:lnTo>
                  <a:pt x="5338572" y="0"/>
                </a:lnTo>
                <a:close/>
              </a:path>
            </a:pathLst>
          </a:custGeom>
          <a:solidFill>
            <a:srgbClr val="F4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0623" y="4550664"/>
            <a:ext cx="5339080" cy="10261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360805" marR="148590">
              <a:lnSpc>
                <a:spcPct val="100000"/>
              </a:lnSpc>
              <a:spcBef>
                <a:spcPts val="715"/>
              </a:spcBef>
            </a:pPr>
            <a:r>
              <a:rPr sz="1800" b="1" spc="155" dirty="0">
                <a:solidFill>
                  <a:srgbClr val="005A8D"/>
                </a:solidFill>
                <a:latin typeface="Calibri"/>
                <a:cs typeface="Calibri"/>
              </a:rPr>
              <a:t>Easy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35" dirty="0">
                <a:solidFill>
                  <a:srgbClr val="005A8D"/>
                </a:solidFill>
                <a:latin typeface="Calibri"/>
                <a:cs typeface="Calibri"/>
              </a:rPr>
              <a:t>access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05A8D"/>
                </a:solidFill>
                <a:latin typeface="Calibri"/>
                <a:cs typeface="Calibri"/>
              </a:rPr>
              <a:t>to</a:t>
            </a:r>
            <a:r>
              <a:rPr sz="18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35" dirty="0">
                <a:solidFill>
                  <a:srgbClr val="005A8D"/>
                </a:solidFill>
                <a:latin typeface="Calibri"/>
                <a:cs typeface="Calibri"/>
              </a:rPr>
              <a:t>webinars</a:t>
            </a:r>
            <a:r>
              <a:rPr sz="1800" b="1" spc="7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50" dirty="0">
                <a:solidFill>
                  <a:srgbClr val="005A8D"/>
                </a:solidFill>
                <a:latin typeface="Calibri"/>
                <a:cs typeface="Calibri"/>
              </a:rPr>
              <a:t>led</a:t>
            </a:r>
            <a:r>
              <a:rPr sz="1800" b="1" spc="6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90" dirty="0">
                <a:solidFill>
                  <a:srgbClr val="005A8D"/>
                </a:solidFill>
                <a:latin typeface="Calibri"/>
                <a:cs typeface="Calibri"/>
              </a:rPr>
              <a:t>by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90" dirty="0">
                <a:solidFill>
                  <a:srgbClr val="005A8D"/>
                </a:solidFill>
                <a:latin typeface="Calibri"/>
                <a:cs typeface="Calibri"/>
              </a:rPr>
              <a:t>our </a:t>
            </a:r>
            <a:r>
              <a:rPr sz="1800" b="1" spc="210" dirty="0">
                <a:solidFill>
                  <a:srgbClr val="005A8D"/>
                </a:solidFill>
                <a:latin typeface="Calibri"/>
                <a:cs typeface="Calibri"/>
              </a:rPr>
              <a:t>CFP®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10" dirty="0">
                <a:solidFill>
                  <a:srgbClr val="005A8D"/>
                </a:solidFill>
                <a:latin typeface="Calibri"/>
                <a:cs typeface="Calibri"/>
              </a:rPr>
              <a:t>professionals: </a:t>
            </a:r>
            <a:r>
              <a:rPr sz="1800" b="1" u="sng" spc="120" dirty="0">
                <a:solidFill>
                  <a:srgbClr val="9A3B77"/>
                </a:solidFill>
                <a:uFill>
                  <a:solidFill>
                    <a:srgbClr val="9A3B77"/>
                  </a:solidFill>
                </a:uFill>
                <a:latin typeface="Calibri"/>
                <a:cs typeface="Calibri"/>
                <a:hlinkClick r:id="rId5"/>
              </a:rPr>
              <a:t>www.icmarc.org/cfpwebinars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68318" y="4750282"/>
            <a:ext cx="638175" cy="624840"/>
            <a:chOff x="868318" y="4750282"/>
            <a:chExt cx="638175" cy="624840"/>
          </a:xfrm>
        </p:grpSpPr>
        <p:sp>
          <p:nvSpPr>
            <p:cNvPr id="18" name="object 18"/>
            <p:cNvSpPr/>
            <p:nvPr/>
          </p:nvSpPr>
          <p:spPr>
            <a:xfrm>
              <a:off x="1321145" y="5055909"/>
              <a:ext cx="111125" cy="24130"/>
            </a:xfrm>
            <a:custGeom>
              <a:avLst/>
              <a:gdLst/>
              <a:ahLst/>
              <a:cxnLst/>
              <a:rect l="l" t="t" r="r" b="b"/>
              <a:pathLst>
                <a:path w="111125" h="24129">
                  <a:moveTo>
                    <a:pt x="0" y="23822"/>
                  </a:moveTo>
                  <a:lnTo>
                    <a:pt x="111000" y="0"/>
                  </a:lnTo>
                </a:path>
              </a:pathLst>
            </a:custGeom>
            <a:ln w="16893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77732" y="5104174"/>
              <a:ext cx="88900" cy="64769"/>
            </a:xfrm>
            <a:custGeom>
              <a:avLst/>
              <a:gdLst/>
              <a:ahLst/>
              <a:cxnLst/>
              <a:rect l="l" t="t" r="r" b="b"/>
              <a:pathLst>
                <a:path w="88900" h="64770">
                  <a:moveTo>
                    <a:pt x="0" y="64203"/>
                  </a:moveTo>
                  <a:lnTo>
                    <a:pt x="88587" y="0"/>
                  </a:lnTo>
                </a:path>
              </a:pathLst>
            </a:custGeom>
            <a:ln w="16880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2232" y="5155593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5">
                  <a:moveTo>
                    <a:pt x="61342" y="30806"/>
                  </a:moveTo>
                  <a:lnTo>
                    <a:pt x="58908" y="42772"/>
                  </a:lnTo>
                  <a:lnTo>
                    <a:pt x="52317" y="52533"/>
                  </a:lnTo>
                  <a:lnTo>
                    <a:pt x="42556" y="59104"/>
                  </a:lnTo>
                  <a:lnTo>
                    <a:pt x="30615" y="61500"/>
                  </a:lnTo>
                  <a:lnTo>
                    <a:pt x="18679" y="59060"/>
                  </a:lnTo>
                  <a:lnTo>
                    <a:pt x="8941" y="52451"/>
                  </a:lnTo>
                  <a:lnTo>
                    <a:pt x="2386" y="42665"/>
                  </a:lnTo>
                  <a:lnTo>
                    <a:pt x="0" y="30693"/>
                  </a:lnTo>
                  <a:lnTo>
                    <a:pt x="2433" y="18727"/>
                  </a:lnTo>
                  <a:lnTo>
                    <a:pt x="9025" y="8964"/>
                  </a:lnTo>
                  <a:lnTo>
                    <a:pt x="18785" y="2393"/>
                  </a:lnTo>
                  <a:lnTo>
                    <a:pt x="30727" y="0"/>
                  </a:lnTo>
                  <a:lnTo>
                    <a:pt x="30895" y="0"/>
                  </a:lnTo>
                  <a:lnTo>
                    <a:pt x="42777" y="2486"/>
                  </a:lnTo>
                  <a:lnTo>
                    <a:pt x="52459" y="9105"/>
                  </a:lnTo>
                  <a:lnTo>
                    <a:pt x="58972" y="18872"/>
                  </a:lnTo>
                  <a:lnTo>
                    <a:pt x="61342" y="30806"/>
                  </a:lnTo>
                  <a:close/>
                </a:path>
              </a:pathLst>
            </a:custGeom>
            <a:ln w="16873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0196" y="5055402"/>
              <a:ext cx="61594" cy="62230"/>
            </a:xfrm>
            <a:custGeom>
              <a:avLst/>
              <a:gdLst/>
              <a:ahLst/>
              <a:cxnLst/>
              <a:rect l="l" t="t" r="r" b="b"/>
              <a:pathLst>
                <a:path w="61594" h="62229">
                  <a:moveTo>
                    <a:pt x="61454" y="30806"/>
                  </a:moveTo>
                  <a:lnTo>
                    <a:pt x="59040" y="42797"/>
                  </a:lnTo>
                  <a:lnTo>
                    <a:pt x="52455" y="52589"/>
                  </a:lnTo>
                  <a:lnTo>
                    <a:pt x="42687" y="59191"/>
                  </a:lnTo>
                  <a:lnTo>
                    <a:pt x="30727" y="61612"/>
                  </a:lnTo>
                  <a:lnTo>
                    <a:pt x="18766" y="59191"/>
                  </a:lnTo>
                  <a:lnTo>
                    <a:pt x="8999" y="52589"/>
                  </a:lnTo>
                  <a:lnTo>
                    <a:pt x="2414" y="42797"/>
                  </a:lnTo>
                  <a:lnTo>
                    <a:pt x="0" y="30806"/>
                  </a:lnTo>
                  <a:lnTo>
                    <a:pt x="2414" y="18815"/>
                  </a:lnTo>
                  <a:lnTo>
                    <a:pt x="8999" y="9022"/>
                  </a:lnTo>
                  <a:lnTo>
                    <a:pt x="18766" y="2420"/>
                  </a:lnTo>
                  <a:lnTo>
                    <a:pt x="30727" y="0"/>
                  </a:lnTo>
                  <a:lnTo>
                    <a:pt x="42725" y="2438"/>
                  </a:lnTo>
                  <a:lnTo>
                    <a:pt x="52474" y="9044"/>
                  </a:lnTo>
                  <a:lnTo>
                    <a:pt x="59045" y="18829"/>
                  </a:lnTo>
                  <a:lnTo>
                    <a:pt x="61454" y="30806"/>
                  </a:lnTo>
                  <a:close/>
                </a:path>
              </a:pathLst>
            </a:custGeom>
            <a:ln w="16873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28832" y="5019189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5">
                  <a:moveTo>
                    <a:pt x="61342" y="30806"/>
                  </a:moveTo>
                  <a:lnTo>
                    <a:pt x="58908" y="42772"/>
                  </a:lnTo>
                  <a:lnTo>
                    <a:pt x="52317" y="52535"/>
                  </a:lnTo>
                  <a:lnTo>
                    <a:pt x="42556" y="59107"/>
                  </a:lnTo>
                  <a:lnTo>
                    <a:pt x="30615" y="61500"/>
                  </a:lnTo>
                  <a:lnTo>
                    <a:pt x="18681" y="59060"/>
                  </a:lnTo>
                  <a:lnTo>
                    <a:pt x="8943" y="52451"/>
                  </a:lnTo>
                  <a:lnTo>
                    <a:pt x="2387" y="42665"/>
                  </a:lnTo>
                  <a:lnTo>
                    <a:pt x="0" y="30693"/>
                  </a:lnTo>
                  <a:lnTo>
                    <a:pt x="2427" y="18741"/>
                  </a:lnTo>
                  <a:lnTo>
                    <a:pt x="9003" y="8985"/>
                  </a:lnTo>
                  <a:lnTo>
                    <a:pt x="18745" y="2410"/>
                  </a:lnTo>
                  <a:lnTo>
                    <a:pt x="30671" y="0"/>
                  </a:lnTo>
                  <a:lnTo>
                    <a:pt x="42613" y="2435"/>
                  </a:lnTo>
                  <a:lnTo>
                    <a:pt x="52362" y="9041"/>
                  </a:lnTo>
                  <a:lnTo>
                    <a:pt x="58933" y="18828"/>
                  </a:lnTo>
                  <a:lnTo>
                    <a:pt x="61342" y="30806"/>
                  </a:lnTo>
                  <a:close/>
                </a:path>
              </a:pathLst>
            </a:custGeom>
            <a:ln w="16873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2903" y="5256798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077"/>
                  </a:lnTo>
                </a:path>
              </a:pathLst>
            </a:custGeom>
            <a:ln w="16852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4246" y="5229314"/>
              <a:ext cx="0" cy="90805"/>
            </a:xfrm>
            <a:custGeom>
              <a:avLst/>
              <a:gdLst/>
              <a:ahLst/>
              <a:cxnLst/>
              <a:rect l="l" t="t" r="r" b="b"/>
              <a:pathLst>
                <a:path h="90804">
                  <a:moveTo>
                    <a:pt x="0" y="0"/>
                  </a:moveTo>
                  <a:lnTo>
                    <a:pt x="0" y="90560"/>
                  </a:lnTo>
                </a:path>
              </a:pathLst>
            </a:custGeom>
            <a:ln w="16852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75644" y="5186399"/>
              <a:ext cx="0" cy="133985"/>
            </a:xfrm>
            <a:custGeom>
              <a:avLst/>
              <a:gdLst/>
              <a:ahLst/>
              <a:cxnLst/>
              <a:rect l="l" t="t" r="r" b="b"/>
              <a:pathLst>
                <a:path h="133985">
                  <a:moveTo>
                    <a:pt x="0" y="0"/>
                  </a:moveTo>
                  <a:lnTo>
                    <a:pt x="0" y="133475"/>
                  </a:lnTo>
                </a:path>
              </a:pathLst>
            </a:custGeom>
            <a:ln w="16852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36987" y="5154523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351"/>
                  </a:lnTo>
                </a:path>
              </a:pathLst>
            </a:custGeom>
            <a:ln w="16852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98330" y="5145793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081"/>
                  </a:lnTo>
                </a:path>
              </a:pathLst>
            </a:custGeom>
            <a:ln w="16852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59728" y="5137120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54"/>
                  </a:lnTo>
                </a:path>
              </a:pathLst>
            </a:custGeom>
            <a:ln w="16852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6750" y="4758714"/>
              <a:ext cx="255904" cy="430530"/>
            </a:xfrm>
            <a:custGeom>
              <a:avLst/>
              <a:gdLst/>
              <a:ahLst/>
              <a:cxnLst/>
              <a:rect l="l" t="t" r="r" b="b"/>
              <a:pathLst>
                <a:path w="255905" h="430529">
                  <a:moveTo>
                    <a:pt x="255706" y="0"/>
                  </a:moveTo>
                  <a:lnTo>
                    <a:pt x="204756" y="3233"/>
                  </a:lnTo>
                  <a:lnTo>
                    <a:pt x="158847" y="12777"/>
                  </a:lnTo>
                  <a:lnTo>
                    <a:pt x="118232" y="28397"/>
                  </a:lnTo>
                  <a:lnTo>
                    <a:pt x="83167" y="49857"/>
                  </a:lnTo>
                  <a:lnTo>
                    <a:pt x="53906" y="76922"/>
                  </a:lnTo>
                  <a:lnTo>
                    <a:pt x="30704" y="109358"/>
                  </a:lnTo>
                  <a:lnTo>
                    <a:pt x="13816" y="146929"/>
                  </a:lnTo>
                  <a:lnTo>
                    <a:pt x="3496" y="189401"/>
                  </a:lnTo>
                  <a:lnTo>
                    <a:pt x="0" y="236538"/>
                  </a:lnTo>
                  <a:lnTo>
                    <a:pt x="3328" y="280912"/>
                  </a:lnTo>
                  <a:lnTo>
                    <a:pt x="11838" y="318194"/>
                  </a:lnTo>
                  <a:lnTo>
                    <a:pt x="23319" y="349721"/>
                  </a:lnTo>
                  <a:lnTo>
                    <a:pt x="35558" y="376829"/>
                  </a:lnTo>
                  <a:lnTo>
                    <a:pt x="42345" y="391551"/>
                  </a:lnTo>
                  <a:lnTo>
                    <a:pt x="47895" y="405101"/>
                  </a:lnTo>
                  <a:lnTo>
                    <a:pt x="51728" y="417932"/>
                  </a:lnTo>
                  <a:lnTo>
                    <a:pt x="53365" y="430500"/>
                  </a:lnTo>
                </a:path>
              </a:pathLst>
            </a:custGeom>
            <a:ln w="16863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5004" y="4815945"/>
              <a:ext cx="351790" cy="485775"/>
            </a:xfrm>
            <a:custGeom>
              <a:avLst/>
              <a:gdLst/>
              <a:ahLst/>
              <a:cxnLst/>
              <a:rect l="l" t="t" r="r" b="b"/>
              <a:pathLst>
                <a:path w="351790" h="485775">
                  <a:moveTo>
                    <a:pt x="181443" y="485513"/>
                  </a:moveTo>
                  <a:lnTo>
                    <a:pt x="0" y="485513"/>
                  </a:lnTo>
                  <a:lnTo>
                    <a:pt x="895" y="470521"/>
                  </a:lnTo>
                  <a:lnTo>
                    <a:pt x="2949" y="461464"/>
                  </a:lnTo>
                  <a:lnTo>
                    <a:pt x="7741" y="454689"/>
                  </a:lnTo>
                  <a:lnTo>
                    <a:pt x="16852" y="446540"/>
                  </a:lnTo>
                  <a:lnTo>
                    <a:pt x="30781" y="432088"/>
                  </a:lnTo>
                  <a:lnTo>
                    <a:pt x="46091" y="412024"/>
                  </a:lnTo>
                  <a:lnTo>
                    <a:pt x="58451" y="391125"/>
                  </a:lnTo>
                  <a:lnTo>
                    <a:pt x="63533" y="374170"/>
                  </a:lnTo>
                  <a:lnTo>
                    <a:pt x="55370" y="331262"/>
                  </a:lnTo>
                  <a:lnTo>
                    <a:pt x="37412" y="290551"/>
                  </a:lnTo>
                  <a:lnTo>
                    <a:pt x="19453" y="243778"/>
                  </a:lnTo>
                  <a:lnTo>
                    <a:pt x="11291" y="182686"/>
                  </a:lnTo>
                  <a:lnTo>
                    <a:pt x="15040" y="139004"/>
                  </a:lnTo>
                  <a:lnTo>
                    <a:pt x="26441" y="100107"/>
                  </a:lnTo>
                  <a:lnTo>
                    <a:pt x="45724" y="66644"/>
                  </a:lnTo>
                  <a:lnTo>
                    <a:pt x="73119" y="39264"/>
                  </a:lnTo>
                  <a:lnTo>
                    <a:pt x="108855" y="18615"/>
                  </a:lnTo>
                  <a:lnTo>
                    <a:pt x="153163" y="5344"/>
                  </a:lnTo>
                  <a:lnTo>
                    <a:pt x="206272" y="101"/>
                  </a:lnTo>
                  <a:lnTo>
                    <a:pt x="214592" y="0"/>
                  </a:lnTo>
                  <a:lnTo>
                    <a:pt x="222636" y="3103"/>
                  </a:lnTo>
                  <a:lnTo>
                    <a:pt x="228742" y="8774"/>
                  </a:lnTo>
                  <a:lnTo>
                    <a:pt x="254193" y="32225"/>
                  </a:lnTo>
                  <a:lnTo>
                    <a:pt x="283758" y="59566"/>
                  </a:lnTo>
                  <a:lnTo>
                    <a:pt x="313480" y="87109"/>
                  </a:lnTo>
                  <a:lnTo>
                    <a:pt x="347797" y="122541"/>
                  </a:lnTo>
                  <a:lnTo>
                    <a:pt x="351635" y="135741"/>
                  </a:lnTo>
                  <a:lnTo>
                    <a:pt x="350777" y="149464"/>
                  </a:lnTo>
                  <a:lnTo>
                    <a:pt x="345079" y="162412"/>
                  </a:lnTo>
                  <a:lnTo>
                    <a:pt x="335770" y="172361"/>
                  </a:lnTo>
                  <a:lnTo>
                    <a:pt x="324005" y="178459"/>
                  </a:lnTo>
                  <a:lnTo>
                    <a:pt x="310896" y="180349"/>
                  </a:lnTo>
                  <a:lnTo>
                    <a:pt x="297556" y="177674"/>
                  </a:lnTo>
                  <a:lnTo>
                    <a:pt x="265017" y="165919"/>
                  </a:lnTo>
                  <a:lnTo>
                    <a:pt x="228517" y="155358"/>
                  </a:lnTo>
                  <a:lnTo>
                    <a:pt x="194040" y="149717"/>
                  </a:lnTo>
                  <a:lnTo>
                    <a:pt x="167568" y="152725"/>
                  </a:lnTo>
                  <a:lnTo>
                    <a:pt x="162916" y="162369"/>
                  </a:lnTo>
                  <a:lnTo>
                    <a:pt x="169997" y="176407"/>
                  </a:lnTo>
                  <a:lnTo>
                    <a:pt x="185610" y="192514"/>
                  </a:lnTo>
                  <a:lnTo>
                    <a:pt x="206553" y="208368"/>
                  </a:lnTo>
                  <a:lnTo>
                    <a:pt x="228517" y="227427"/>
                  </a:lnTo>
                  <a:lnTo>
                    <a:pt x="244541" y="248868"/>
                  </a:lnTo>
                  <a:lnTo>
                    <a:pt x="256415" y="269770"/>
                  </a:lnTo>
                  <a:lnTo>
                    <a:pt x="265929" y="287214"/>
                  </a:lnTo>
                </a:path>
              </a:pathLst>
            </a:custGeom>
            <a:ln w="16867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3188" y="4870282"/>
              <a:ext cx="32384" cy="22860"/>
            </a:xfrm>
            <a:custGeom>
              <a:avLst/>
              <a:gdLst/>
              <a:ahLst/>
              <a:cxnLst/>
              <a:rect l="l" t="t" r="r" b="b"/>
              <a:pathLst>
                <a:path w="32384" h="22860">
                  <a:moveTo>
                    <a:pt x="0" y="0"/>
                  </a:moveTo>
                  <a:lnTo>
                    <a:pt x="31963" y="22302"/>
                  </a:lnTo>
                </a:path>
              </a:pathLst>
            </a:custGeom>
            <a:ln w="16881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8097" y="5301459"/>
              <a:ext cx="610235" cy="64769"/>
            </a:xfrm>
            <a:custGeom>
              <a:avLst/>
              <a:gdLst/>
              <a:ahLst/>
              <a:cxnLst/>
              <a:rect l="l" t="t" r="r" b="b"/>
              <a:pathLst>
                <a:path w="610235" h="64770">
                  <a:moveTo>
                    <a:pt x="102799" y="0"/>
                  </a:moveTo>
                  <a:lnTo>
                    <a:pt x="0" y="0"/>
                  </a:lnTo>
                  <a:lnTo>
                    <a:pt x="0" y="64597"/>
                  </a:lnTo>
                  <a:lnTo>
                    <a:pt x="609717" y="64597"/>
                  </a:lnTo>
                </a:path>
              </a:pathLst>
            </a:custGeom>
            <a:ln w="1689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1480" y="2184144"/>
            <a:ext cx="8107680" cy="2886710"/>
            <a:chOff x="411480" y="2184144"/>
            <a:chExt cx="8107680" cy="2886710"/>
          </a:xfrm>
        </p:grpSpPr>
        <p:sp>
          <p:nvSpPr>
            <p:cNvPr id="7" name="object 7"/>
            <p:cNvSpPr/>
            <p:nvPr/>
          </p:nvSpPr>
          <p:spPr>
            <a:xfrm>
              <a:off x="411480" y="2203704"/>
              <a:ext cx="3992879" cy="822960"/>
            </a:xfrm>
            <a:custGeom>
              <a:avLst/>
              <a:gdLst/>
              <a:ahLst/>
              <a:cxnLst/>
              <a:rect l="l" t="t" r="r" b="b"/>
              <a:pathLst>
                <a:path w="3992879" h="822960">
                  <a:moveTo>
                    <a:pt x="0" y="822960"/>
                  </a:moveTo>
                  <a:lnTo>
                    <a:pt x="3992880" y="822960"/>
                  </a:lnTo>
                  <a:lnTo>
                    <a:pt x="3992880" y="0"/>
                  </a:lnTo>
                  <a:lnTo>
                    <a:pt x="0" y="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802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4359" y="2203704"/>
              <a:ext cx="4114800" cy="822960"/>
            </a:xfrm>
            <a:custGeom>
              <a:avLst/>
              <a:gdLst/>
              <a:ahLst/>
              <a:cxnLst/>
              <a:rect l="l" t="t" r="r" b="b"/>
              <a:pathLst>
                <a:path w="4114800" h="822960">
                  <a:moveTo>
                    <a:pt x="4114799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4114799" y="822960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00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4160" y="2203194"/>
              <a:ext cx="0" cy="2848610"/>
            </a:xfrm>
            <a:custGeom>
              <a:avLst/>
              <a:gdLst/>
              <a:ahLst/>
              <a:cxnLst/>
              <a:rect l="l" t="t" r="r" b="b"/>
              <a:pathLst>
                <a:path h="2848610">
                  <a:moveTo>
                    <a:pt x="0" y="0"/>
                  </a:moveTo>
                  <a:lnTo>
                    <a:pt x="0" y="2848533"/>
                  </a:lnTo>
                </a:path>
              </a:pathLst>
            </a:custGeom>
            <a:ln w="38100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913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5"/>
              </a:spcBef>
            </a:pPr>
            <a:r>
              <a:rPr spc="375" dirty="0"/>
              <a:t>CFP</a:t>
            </a:r>
            <a:r>
              <a:rPr b="0" spc="375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b="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270" dirty="0"/>
              <a:t>Planning</a:t>
            </a:r>
            <a:r>
              <a:rPr spc="75" dirty="0"/>
              <a:t> </a:t>
            </a:r>
            <a:r>
              <a:rPr spc="240" dirty="0"/>
              <a:t>Services</a:t>
            </a:r>
          </a:p>
        </p:txBody>
      </p:sp>
      <p:sp>
        <p:nvSpPr>
          <p:cNvPr id="11" name="object 11"/>
          <p:cNvSpPr/>
          <p:nvPr/>
        </p:nvSpPr>
        <p:spPr>
          <a:xfrm>
            <a:off x="8609642" y="2203193"/>
            <a:ext cx="0" cy="2848610"/>
          </a:xfrm>
          <a:custGeom>
            <a:avLst/>
            <a:gdLst/>
            <a:ahLst/>
            <a:cxnLst/>
            <a:rect l="l" t="t" r="r" b="b"/>
            <a:pathLst>
              <a:path h="2848610">
                <a:moveTo>
                  <a:pt x="0" y="0"/>
                </a:moveTo>
                <a:lnTo>
                  <a:pt x="0" y="2848533"/>
                </a:lnTo>
              </a:path>
            </a:pathLst>
          </a:custGeom>
          <a:ln w="38100">
            <a:solidFill>
              <a:srgbClr val="FDFF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11480" y="2203704"/>
          <a:ext cx="8107680" cy="284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0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7975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800" b="1" spc="114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Financial</a:t>
                      </a:r>
                      <a:r>
                        <a:rPr sz="1800" b="1" spc="9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15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planning</a:t>
                      </a:r>
                      <a:r>
                        <a:rPr sz="1800" b="1" spc="8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114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7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Balances</a:t>
                      </a:r>
                      <a:r>
                        <a:rPr sz="1400" spc="6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10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$100,000</a:t>
                      </a:r>
                      <a:r>
                        <a:rPr sz="1400" spc="5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6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4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18770" indent="-183515">
                        <a:lnSpc>
                          <a:spcPct val="100000"/>
                        </a:lnSpc>
                        <a:buClr>
                          <a:srgbClr val="005A8D"/>
                        </a:buClr>
                        <a:buFont typeface="Wingdings"/>
                        <a:buChar char=""/>
                        <a:tabLst>
                          <a:tab pos="319405" algn="l"/>
                        </a:tabLst>
                      </a:pPr>
                      <a:r>
                        <a:rPr sz="1600" spc="70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70" dirty="0">
                          <a:latin typeface="Calibri"/>
                          <a:cs typeface="Calibri"/>
                        </a:rPr>
                        <a:t>CFP®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professional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consultations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8770" indent="-18351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5A8D"/>
                        </a:buClr>
                        <a:buFont typeface="Wingdings"/>
                        <a:buChar char=""/>
                        <a:tabLst>
                          <a:tab pos="319405" algn="l"/>
                        </a:tabLst>
                      </a:pPr>
                      <a:r>
                        <a:rPr sz="1600" spc="85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Security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analyzer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8770" indent="-18351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5A8D"/>
                        </a:buClr>
                        <a:buFont typeface="Wingdings"/>
                        <a:buChar char=""/>
                        <a:tabLst>
                          <a:tab pos="319405" algn="l"/>
                        </a:tabLst>
                      </a:pPr>
                      <a:r>
                        <a:rPr sz="1600" spc="70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financial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plans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800" b="1" spc="114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Personal</a:t>
                      </a:r>
                      <a:r>
                        <a:rPr sz="1800" b="1" spc="7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15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planning</a:t>
                      </a:r>
                      <a:r>
                        <a:rPr sz="1800" b="1" spc="11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114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7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Balances</a:t>
                      </a:r>
                      <a:r>
                        <a:rPr sz="1400" spc="6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10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$500,000</a:t>
                      </a:r>
                      <a:r>
                        <a:rPr sz="1400" spc="5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60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4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solidFill>
                            <a:srgbClr val="FDFFFD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24485" indent="-183515">
                        <a:lnSpc>
                          <a:spcPct val="100000"/>
                        </a:lnSpc>
                        <a:buClr>
                          <a:srgbClr val="005A8D"/>
                        </a:buClr>
                        <a:buFont typeface="Wingdings"/>
                        <a:buChar char=""/>
                        <a:tabLst>
                          <a:tab pos="325120" algn="l"/>
                        </a:tabLst>
                      </a:pPr>
                      <a:r>
                        <a:rPr sz="1600" spc="100" dirty="0">
                          <a:latin typeface="Calibri"/>
                          <a:cs typeface="Calibri"/>
                        </a:rPr>
                        <a:t>Dedicated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70" dirty="0">
                          <a:latin typeface="Calibri"/>
                          <a:cs typeface="Calibri"/>
                        </a:rPr>
                        <a:t>CFP®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professional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4485" marR="550545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5A8D"/>
                        </a:buClr>
                        <a:buFont typeface="Wingdings"/>
                        <a:buChar char=""/>
                        <a:tabLst>
                          <a:tab pos="325120" algn="l"/>
                        </a:tabLst>
                      </a:pPr>
                      <a:r>
                        <a:rPr sz="1600" spc="100" dirty="0">
                          <a:latin typeface="Calibri"/>
                          <a:cs typeface="Calibri"/>
                        </a:rPr>
                        <a:t>Comprehensive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financial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plans</a:t>
                      </a:r>
                      <a:r>
                        <a:rPr sz="16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6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30" dirty="0">
                          <a:latin typeface="Calibri"/>
                          <a:cs typeface="Calibri"/>
                        </a:rPr>
                        <a:t>ongoing</a:t>
                      </a:r>
                      <a:r>
                        <a:rPr sz="16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updates</a:t>
                      </a:r>
                      <a:r>
                        <a:rPr sz="16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services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466344" y="5073396"/>
            <a:ext cx="8138159" cy="1026160"/>
          </a:xfrm>
          <a:custGeom>
            <a:avLst/>
            <a:gdLst/>
            <a:ahLst/>
            <a:cxnLst/>
            <a:rect l="l" t="t" r="r" b="b"/>
            <a:pathLst>
              <a:path w="8138159" h="1026160">
                <a:moveTo>
                  <a:pt x="8138159" y="0"/>
                </a:moveTo>
                <a:lnTo>
                  <a:pt x="0" y="0"/>
                </a:lnTo>
                <a:lnTo>
                  <a:pt x="0" y="1025651"/>
                </a:lnTo>
                <a:lnTo>
                  <a:pt x="8138159" y="1025651"/>
                </a:lnTo>
                <a:lnTo>
                  <a:pt x="8138159" y="0"/>
                </a:lnTo>
                <a:close/>
              </a:path>
            </a:pathLst>
          </a:custGeom>
          <a:solidFill>
            <a:srgbClr val="F4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344" y="5288584"/>
            <a:ext cx="8138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0805" marR="710565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solidFill>
                  <a:srgbClr val="005A8D"/>
                </a:solidFill>
                <a:latin typeface="Calibri"/>
                <a:cs typeface="Calibri"/>
              </a:rPr>
              <a:t>Easy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35" dirty="0">
                <a:solidFill>
                  <a:srgbClr val="005A8D"/>
                </a:solidFill>
                <a:latin typeface="Calibri"/>
                <a:cs typeface="Calibri"/>
              </a:rPr>
              <a:t>access</a:t>
            </a:r>
            <a:r>
              <a:rPr sz="18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05A8D"/>
                </a:solidFill>
                <a:latin typeface="Calibri"/>
                <a:cs typeface="Calibri"/>
              </a:rPr>
              <a:t>to</a:t>
            </a:r>
            <a:r>
              <a:rPr sz="18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35" dirty="0">
                <a:solidFill>
                  <a:srgbClr val="005A8D"/>
                </a:solidFill>
                <a:latin typeface="Calibri"/>
                <a:cs typeface="Calibri"/>
              </a:rPr>
              <a:t>webinars</a:t>
            </a:r>
            <a:r>
              <a:rPr sz="1800" b="1" spc="7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50" dirty="0">
                <a:solidFill>
                  <a:srgbClr val="005A8D"/>
                </a:solidFill>
                <a:latin typeface="Calibri"/>
                <a:cs typeface="Calibri"/>
              </a:rPr>
              <a:t>led</a:t>
            </a:r>
            <a:r>
              <a:rPr sz="1800" b="1" spc="6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90" dirty="0">
                <a:solidFill>
                  <a:srgbClr val="005A8D"/>
                </a:solidFill>
                <a:latin typeface="Calibri"/>
                <a:cs typeface="Calibri"/>
              </a:rPr>
              <a:t>by</a:t>
            </a:r>
            <a:r>
              <a:rPr sz="18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14" dirty="0">
                <a:solidFill>
                  <a:srgbClr val="005A8D"/>
                </a:solidFill>
                <a:latin typeface="Calibri"/>
                <a:cs typeface="Calibri"/>
              </a:rPr>
              <a:t>our</a:t>
            </a:r>
            <a:r>
              <a:rPr sz="18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204" dirty="0">
                <a:solidFill>
                  <a:srgbClr val="005A8D"/>
                </a:solidFill>
                <a:latin typeface="Calibri"/>
                <a:cs typeface="Calibri"/>
              </a:rPr>
              <a:t>CFP®</a:t>
            </a:r>
            <a:r>
              <a:rPr sz="1800" b="1" spc="5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800" b="1" spc="110" dirty="0">
                <a:solidFill>
                  <a:srgbClr val="005A8D"/>
                </a:solidFill>
                <a:latin typeface="Calibri"/>
                <a:cs typeface="Calibri"/>
              </a:rPr>
              <a:t>professionals: </a:t>
            </a:r>
            <a:r>
              <a:rPr sz="1800" b="1" u="sng" spc="120" dirty="0">
                <a:solidFill>
                  <a:srgbClr val="A2238B"/>
                </a:solidFill>
                <a:uFill>
                  <a:solidFill>
                    <a:srgbClr val="A2238B"/>
                  </a:solidFill>
                </a:uFill>
                <a:latin typeface="Calibri"/>
                <a:cs typeface="Calibri"/>
                <a:hlinkClick r:id="rId3"/>
              </a:rPr>
              <a:t>www.icmarc.org/cfpweb</a:t>
            </a:r>
            <a:r>
              <a:rPr sz="1800" b="1" u="sng" spc="120" dirty="0">
                <a:solidFill>
                  <a:srgbClr val="9A3B77"/>
                </a:solidFill>
                <a:uFill>
                  <a:solidFill>
                    <a:srgbClr val="A2238B"/>
                  </a:solidFill>
                </a:uFill>
                <a:latin typeface="Calibri"/>
                <a:cs typeface="Calibri"/>
                <a:hlinkClick r:id="rId3"/>
              </a:rPr>
              <a:t>inars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2120" y="5282147"/>
            <a:ext cx="639445" cy="624840"/>
            <a:chOff x="812120" y="5282147"/>
            <a:chExt cx="639445" cy="624840"/>
          </a:xfrm>
        </p:grpSpPr>
        <p:sp>
          <p:nvSpPr>
            <p:cNvPr id="16" name="object 16"/>
            <p:cNvSpPr/>
            <p:nvPr/>
          </p:nvSpPr>
          <p:spPr>
            <a:xfrm>
              <a:off x="1265815" y="5587785"/>
              <a:ext cx="111760" cy="24130"/>
            </a:xfrm>
            <a:custGeom>
              <a:avLst/>
              <a:gdLst/>
              <a:ahLst/>
              <a:cxnLst/>
              <a:rect l="l" t="t" r="r" b="b"/>
              <a:pathLst>
                <a:path w="111759" h="24129">
                  <a:moveTo>
                    <a:pt x="0" y="23822"/>
                  </a:moveTo>
                  <a:lnTo>
                    <a:pt x="111214" y="0"/>
                  </a:lnTo>
                </a:path>
              </a:pathLst>
            </a:custGeom>
            <a:ln w="1689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2126" y="5636050"/>
              <a:ext cx="88900" cy="64769"/>
            </a:xfrm>
            <a:custGeom>
              <a:avLst/>
              <a:gdLst/>
              <a:ahLst/>
              <a:cxnLst/>
              <a:rect l="l" t="t" r="r" b="b"/>
              <a:pathLst>
                <a:path w="88900" h="64770">
                  <a:moveTo>
                    <a:pt x="0" y="64203"/>
                  </a:moveTo>
                  <a:lnTo>
                    <a:pt x="88757" y="0"/>
                  </a:lnTo>
                </a:path>
              </a:pathLst>
            </a:custGeom>
            <a:ln w="16891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6518" y="5687469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5">
                  <a:moveTo>
                    <a:pt x="61460" y="30806"/>
                  </a:moveTo>
                  <a:lnTo>
                    <a:pt x="59022" y="42772"/>
                  </a:lnTo>
                  <a:lnTo>
                    <a:pt x="52418" y="52533"/>
                  </a:lnTo>
                  <a:lnTo>
                    <a:pt x="42638" y="59104"/>
                  </a:lnTo>
                  <a:lnTo>
                    <a:pt x="30673" y="61500"/>
                  </a:lnTo>
                  <a:lnTo>
                    <a:pt x="18715" y="59060"/>
                  </a:lnTo>
                  <a:lnTo>
                    <a:pt x="8958" y="52451"/>
                  </a:lnTo>
                  <a:lnTo>
                    <a:pt x="2391" y="42665"/>
                  </a:lnTo>
                  <a:lnTo>
                    <a:pt x="0" y="30693"/>
                  </a:lnTo>
                  <a:lnTo>
                    <a:pt x="2438" y="18727"/>
                  </a:lnTo>
                  <a:lnTo>
                    <a:pt x="9042" y="8964"/>
                  </a:lnTo>
                  <a:lnTo>
                    <a:pt x="18822" y="2393"/>
                  </a:lnTo>
                  <a:lnTo>
                    <a:pt x="30786" y="0"/>
                  </a:lnTo>
                  <a:lnTo>
                    <a:pt x="30955" y="0"/>
                  </a:lnTo>
                  <a:lnTo>
                    <a:pt x="42859" y="2486"/>
                  </a:lnTo>
                  <a:lnTo>
                    <a:pt x="52560" y="9105"/>
                  </a:lnTo>
                  <a:lnTo>
                    <a:pt x="59085" y="18872"/>
                  </a:lnTo>
                  <a:lnTo>
                    <a:pt x="61460" y="30806"/>
                  </a:lnTo>
                  <a:close/>
                </a:path>
              </a:pathLst>
            </a:custGeom>
            <a:ln w="1689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4748" y="5587278"/>
              <a:ext cx="61594" cy="62230"/>
            </a:xfrm>
            <a:custGeom>
              <a:avLst/>
              <a:gdLst/>
              <a:ahLst/>
              <a:cxnLst/>
              <a:rect l="l" t="t" r="r" b="b"/>
              <a:pathLst>
                <a:path w="61594" h="62229">
                  <a:moveTo>
                    <a:pt x="61573" y="30806"/>
                  </a:moveTo>
                  <a:lnTo>
                    <a:pt x="59153" y="42797"/>
                  </a:lnTo>
                  <a:lnTo>
                    <a:pt x="52555" y="52589"/>
                  </a:lnTo>
                  <a:lnTo>
                    <a:pt x="42770" y="59191"/>
                  </a:lnTo>
                  <a:lnTo>
                    <a:pt x="30786" y="61612"/>
                  </a:lnTo>
                  <a:lnTo>
                    <a:pt x="18803" y="59191"/>
                  </a:lnTo>
                  <a:lnTo>
                    <a:pt x="9017" y="52589"/>
                  </a:lnTo>
                  <a:lnTo>
                    <a:pt x="2419" y="42797"/>
                  </a:lnTo>
                  <a:lnTo>
                    <a:pt x="0" y="30806"/>
                  </a:lnTo>
                  <a:lnTo>
                    <a:pt x="2419" y="18815"/>
                  </a:lnTo>
                  <a:lnTo>
                    <a:pt x="9017" y="9022"/>
                  </a:lnTo>
                  <a:lnTo>
                    <a:pt x="18803" y="2420"/>
                  </a:lnTo>
                  <a:lnTo>
                    <a:pt x="30786" y="0"/>
                  </a:lnTo>
                  <a:lnTo>
                    <a:pt x="42808" y="2438"/>
                  </a:lnTo>
                  <a:lnTo>
                    <a:pt x="52575" y="9044"/>
                  </a:lnTo>
                  <a:lnTo>
                    <a:pt x="59159" y="18829"/>
                  </a:lnTo>
                  <a:lnTo>
                    <a:pt x="61573" y="30806"/>
                  </a:lnTo>
                  <a:close/>
                </a:path>
              </a:pathLst>
            </a:custGeom>
            <a:ln w="1689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3708" y="5551065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5">
                  <a:moveTo>
                    <a:pt x="61460" y="30806"/>
                  </a:moveTo>
                  <a:lnTo>
                    <a:pt x="59022" y="42772"/>
                  </a:lnTo>
                  <a:lnTo>
                    <a:pt x="52418" y="52535"/>
                  </a:lnTo>
                  <a:lnTo>
                    <a:pt x="42638" y="59107"/>
                  </a:lnTo>
                  <a:lnTo>
                    <a:pt x="30673" y="61500"/>
                  </a:lnTo>
                  <a:lnTo>
                    <a:pt x="18717" y="59060"/>
                  </a:lnTo>
                  <a:lnTo>
                    <a:pt x="8960" y="52451"/>
                  </a:lnTo>
                  <a:lnTo>
                    <a:pt x="2392" y="42665"/>
                  </a:lnTo>
                  <a:lnTo>
                    <a:pt x="0" y="30693"/>
                  </a:lnTo>
                  <a:lnTo>
                    <a:pt x="2431" y="18741"/>
                  </a:lnTo>
                  <a:lnTo>
                    <a:pt x="9020" y="8985"/>
                  </a:lnTo>
                  <a:lnTo>
                    <a:pt x="18781" y="2410"/>
                  </a:lnTo>
                  <a:lnTo>
                    <a:pt x="30730" y="0"/>
                  </a:lnTo>
                  <a:lnTo>
                    <a:pt x="42695" y="2435"/>
                  </a:lnTo>
                  <a:lnTo>
                    <a:pt x="52463" y="9041"/>
                  </a:lnTo>
                  <a:lnTo>
                    <a:pt x="59046" y="18828"/>
                  </a:lnTo>
                  <a:lnTo>
                    <a:pt x="61460" y="30806"/>
                  </a:lnTo>
                  <a:close/>
                </a:path>
              </a:pathLst>
            </a:custGeom>
            <a:ln w="16890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7248" y="5788674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077"/>
                  </a:lnTo>
                </a:path>
              </a:pathLst>
            </a:custGeom>
            <a:ln w="1688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58709" y="5761191"/>
              <a:ext cx="0" cy="90805"/>
            </a:xfrm>
            <a:custGeom>
              <a:avLst/>
              <a:gdLst/>
              <a:ahLst/>
              <a:cxnLst/>
              <a:rect l="l" t="t" r="r" b="b"/>
              <a:pathLst>
                <a:path h="90804">
                  <a:moveTo>
                    <a:pt x="0" y="0"/>
                  </a:moveTo>
                  <a:lnTo>
                    <a:pt x="0" y="90560"/>
                  </a:lnTo>
                </a:path>
              </a:pathLst>
            </a:custGeom>
            <a:ln w="1688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0226" y="5718276"/>
              <a:ext cx="0" cy="133985"/>
            </a:xfrm>
            <a:custGeom>
              <a:avLst/>
              <a:gdLst/>
              <a:ahLst/>
              <a:cxnLst/>
              <a:rect l="l" t="t" r="r" b="b"/>
              <a:pathLst>
                <a:path h="133985">
                  <a:moveTo>
                    <a:pt x="0" y="0"/>
                  </a:moveTo>
                  <a:lnTo>
                    <a:pt x="0" y="133475"/>
                  </a:lnTo>
                </a:path>
              </a:pathLst>
            </a:custGeom>
            <a:ln w="1688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81686" y="5686399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351"/>
                  </a:lnTo>
                </a:path>
              </a:pathLst>
            </a:custGeom>
            <a:ln w="1688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3147" y="567767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081"/>
                  </a:lnTo>
                </a:path>
              </a:pathLst>
            </a:custGeom>
            <a:ln w="16884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04663" y="5668997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54"/>
                  </a:lnTo>
                </a:path>
              </a:pathLst>
            </a:custGeom>
            <a:ln w="16884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0563" y="5290591"/>
              <a:ext cx="256540" cy="430530"/>
            </a:xfrm>
            <a:custGeom>
              <a:avLst/>
              <a:gdLst/>
              <a:ahLst/>
              <a:cxnLst/>
              <a:rect l="l" t="t" r="r" b="b"/>
              <a:pathLst>
                <a:path w="256540" h="430529">
                  <a:moveTo>
                    <a:pt x="256197" y="0"/>
                  </a:moveTo>
                  <a:lnTo>
                    <a:pt x="205150" y="3233"/>
                  </a:lnTo>
                  <a:lnTo>
                    <a:pt x="159152" y="12777"/>
                  </a:lnTo>
                  <a:lnTo>
                    <a:pt x="118460" y="28397"/>
                  </a:lnTo>
                  <a:lnTo>
                    <a:pt x="83327" y="49857"/>
                  </a:lnTo>
                  <a:lnTo>
                    <a:pt x="54010" y="76922"/>
                  </a:lnTo>
                  <a:lnTo>
                    <a:pt x="30763" y="109358"/>
                  </a:lnTo>
                  <a:lnTo>
                    <a:pt x="13842" y="146929"/>
                  </a:lnTo>
                  <a:lnTo>
                    <a:pt x="3503" y="189401"/>
                  </a:lnTo>
                  <a:lnTo>
                    <a:pt x="0" y="236538"/>
                  </a:lnTo>
                  <a:lnTo>
                    <a:pt x="3334" y="280912"/>
                  </a:lnTo>
                  <a:lnTo>
                    <a:pt x="11861" y="318194"/>
                  </a:lnTo>
                  <a:lnTo>
                    <a:pt x="23364" y="349721"/>
                  </a:lnTo>
                  <a:lnTo>
                    <a:pt x="35626" y="376829"/>
                  </a:lnTo>
                  <a:lnTo>
                    <a:pt x="42427" y="391551"/>
                  </a:lnTo>
                  <a:lnTo>
                    <a:pt x="47987" y="405101"/>
                  </a:lnTo>
                  <a:lnTo>
                    <a:pt x="51828" y="417932"/>
                  </a:lnTo>
                  <a:lnTo>
                    <a:pt x="53468" y="430500"/>
                  </a:lnTo>
                </a:path>
              </a:pathLst>
            </a:custGeom>
            <a:ln w="16887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8910" y="5347822"/>
              <a:ext cx="352425" cy="485775"/>
            </a:xfrm>
            <a:custGeom>
              <a:avLst/>
              <a:gdLst/>
              <a:ahLst/>
              <a:cxnLst/>
              <a:rect l="l" t="t" r="r" b="b"/>
              <a:pathLst>
                <a:path w="352425" h="485775">
                  <a:moveTo>
                    <a:pt x="181792" y="485513"/>
                  </a:moveTo>
                  <a:lnTo>
                    <a:pt x="0" y="485513"/>
                  </a:lnTo>
                  <a:lnTo>
                    <a:pt x="897" y="470521"/>
                  </a:lnTo>
                  <a:lnTo>
                    <a:pt x="2954" y="461464"/>
                  </a:lnTo>
                  <a:lnTo>
                    <a:pt x="7756" y="454689"/>
                  </a:lnTo>
                  <a:lnTo>
                    <a:pt x="16884" y="446540"/>
                  </a:lnTo>
                  <a:lnTo>
                    <a:pt x="30841" y="432088"/>
                  </a:lnTo>
                  <a:lnTo>
                    <a:pt x="46179" y="412024"/>
                  </a:lnTo>
                  <a:lnTo>
                    <a:pt x="58563" y="391125"/>
                  </a:lnTo>
                  <a:lnTo>
                    <a:pt x="63655" y="374170"/>
                  </a:lnTo>
                  <a:lnTo>
                    <a:pt x="55476" y="331262"/>
                  </a:lnTo>
                  <a:lnTo>
                    <a:pt x="37484" y="290551"/>
                  </a:lnTo>
                  <a:lnTo>
                    <a:pt x="19491" y="243778"/>
                  </a:lnTo>
                  <a:lnTo>
                    <a:pt x="11312" y="182686"/>
                  </a:lnTo>
                  <a:lnTo>
                    <a:pt x="15069" y="139004"/>
                  </a:lnTo>
                  <a:lnTo>
                    <a:pt x="26492" y="100107"/>
                  </a:lnTo>
                  <a:lnTo>
                    <a:pt x="45812" y="66644"/>
                  </a:lnTo>
                  <a:lnTo>
                    <a:pt x="73259" y="39264"/>
                  </a:lnTo>
                  <a:lnTo>
                    <a:pt x="109064" y="18615"/>
                  </a:lnTo>
                  <a:lnTo>
                    <a:pt x="153457" y="5344"/>
                  </a:lnTo>
                  <a:lnTo>
                    <a:pt x="206669" y="101"/>
                  </a:lnTo>
                  <a:lnTo>
                    <a:pt x="215004" y="0"/>
                  </a:lnTo>
                  <a:lnTo>
                    <a:pt x="223064" y="3103"/>
                  </a:lnTo>
                  <a:lnTo>
                    <a:pt x="229182" y="8774"/>
                  </a:lnTo>
                  <a:lnTo>
                    <a:pt x="254682" y="32225"/>
                  </a:lnTo>
                  <a:lnTo>
                    <a:pt x="284304" y="59566"/>
                  </a:lnTo>
                  <a:lnTo>
                    <a:pt x="314083" y="87109"/>
                  </a:lnTo>
                  <a:lnTo>
                    <a:pt x="348466" y="122541"/>
                  </a:lnTo>
                  <a:lnTo>
                    <a:pt x="352312" y="135741"/>
                  </a:lnTo>
                  <a:lnTo>
                    <a:pt x="351452" y="149464"/>
                  </a:lnTo>
                  <a:lnTo>
                    <a:pt x="345743" y="162412"/>
                  </a:lnTo>
                  <a:lnTo>
                    <a:pt x="336419" y="172361"/>
                  </a:lnTo>
                  <a:lnTo>
                    <a:pt x="324631" y="178459"/>
                  </a:lnTo>
                  <a:lnTo>
                    <a:pt x="311495" y="180349"/>
                  </a:lnTo>
                  <a:lnTo>
                    <a:pt x="298128" y="177674"/>
                  </a:lnTo>
                  <a:lnTo>
                    <a:pt x="265526" y="165919"/>
                  </a:lnTo>
                  <a:lnTo>
                    <a:pt x="228957" y="155358"/>
                  </a:lnTo>
                  <a:lnTo>
                    <a:pt x="194413" y="149717"/>
                  </a:lnTo>
                  <a:lnTo>
                    <a:pt x="167890" y="152725"/>
                  </a:lnTo>
                  <a:lnTo>
                    <a:pt x="163229" y="162369"/>
                  </a:lnTo>
                  <a:lnTo>
                    <a:pt x="170324" y="176407"/>
                  </a:lnTo>
                  <a:lnTo>
                    <a:pt x="185967" y="192514"/>
                  </a:lnTo>
                  <a:lnTo>
                    <a:pt x="206950" y="208368"/>
                  </a:lnTo>
                  <a:lnTo>
                    <a:pt x="228957" y="227427"/>
                  </a:lnTo>
                  <a:lnTo>
                    <a:pt x="245011" y="248868"/>
                  </a:lnTo>
                  <a:lnTo>
                    <a:pt x="256908" y="269770"/>
                  </a:lnTo>
                  <a:lnTo>
                    <a:pt x="266441" y="287214"/>
                  </a:lnTo>
                </a:path>
              </a:pathLst>
            </a:custGeom>
            <a:ln w="16888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7456" y="5402158"/>
              <a:ext cx="32384" cy="22860"/>
            </a:xfrm>
            <a:custGeom>
              <a:avLst/>
              <a:gdLst/>
              <a:ahLst/>
              <a:cxnLst/>
              <a:rect l="l" t="t" r="r" b="b"/>
              <a:pathLst>
                <a:path w="32384" h="22860">
                  <a:moveTo>
                    <a:pt x="0" y="0"/>
                  </a:moveTo>
                  <a:lnTo>
                    <a:pt x="32024" y="22302"/>
                  </a:lnTo>
                </a:path>
              </a:pathLst>
            </a:custGeom>
            <a:ln w="16892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1932" y="5833335"/>
              <a:ext cx="611505" cy="64769"/>
            </a:xfrm>
            <a:custGeom>
              <a:avLst/>
              <a:gdLst/>
              <a:ahLst/>
              <a:cxnLst/>
              <a:rect l="l" t="t" r="r" b="b"/>
              <a:pathLst>
                <a:path w="611505" h="64770">
                  <a:moveTo>
                    <a:pt x="102996" y="0"/>
                  </a:moveTo>
                  <a:lnTo>
                    <a:pt x="0" y="0"/>
                  </a:lnTo>
                  <a:lnTo>
                    <a:pt x="0" y="64597"/>
                  </a:lnTo>
                  <a:lnTo>
                    <a:pt x="610890" y="64597"/>
                  </a:lnTo>
                </a:path>
              </a:pathLst>
            </a:custGeom>
            <a:ln w="1689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27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064" y="726439"/>
            <a:ext cx="411352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250" dirty="0">
                <a:solidFill>
                  <a:srgbClr val="1E3764"/>
                </a:solidFill>
                <a:latin typeface="Calibri"/>
                <a:cs typeface="Calibri"/>
              </a:rPr>
              <a:t>Simplify</a:t>
            </a:r>
            <a:r>
              <a:rPr sz="3200" b="1" spc="6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3200" b="1" spc="215" dirty="0">
                <a:solidFill>
                  <a:srgbClr val="1E3764"/>
                </a:solidFill>
                <a:latin typeface="Calibri"/>
                <a:cs typeface="Calibri"/>
              </a:rPr>
              <a:t>your </a:t>
            </a:r>
            <a:r>
              <a:rPr sz="3200" b="1" spc="200" dirty="0">
                <a:solidFill>
                  <a:srgbClr val="1E3764"/>
                </a:solidFill>
                <a:latin typeface="Calibri"/>
                <a:cs typeface="Calibri"/>
              </a:rPr>
              <a:t>Retirement</a:t>
            </a:r>
            <a:r>
              <a:rPr sz="3200" b="1" spc="5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3200" b="1" spc="229" dirty="0">
                <a:solidFill>
                  <a:srgbClr val="1E3764"/>
                </a:solidFill>
                <a:latin typeface="Calibri"/>
                <a:cs typeface="Calibri"/>
              </a:rPr>
              <a:t>Accounts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8824" y="2769110"/>
            <a:ext cx="3558540" cy="332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5"/>
              </a:lnSpc>
              <a:tabLst>
                <a:tab pos="3027680" algn="l"/>
              </a:tabLst>
            </a:pPr>
            <a:r>
              <a:rPr sz="2400" spc="120" dirty="0">
                <a:solidFill>
                  <a:srgbClr val="FDFFFD"/>
                </a:solidFill>
                <a:latin typeface="Calibri"/>
                <a:cs typeface="Calibri"/>
              </a:rPr>
              <a:t>IRA</a:t>
            </a:r>
            <a:r>
              <a:rPr sz="2400" dirty="0">
                <a:solidFill>
                  <a:srgbClr val="FDFFFD"/>
                </a:solidFill>
                <a:latin typeface="Calibri"/>
                <a:cs typeface="Calibri"/>
              </a:rPr>
              <a:t>	</a:t>
            </a:r>
            <a:r>
              <a:rPr sz="3600" spc="209" baseline="1157" dirty="0">
                <a:solidFill>
                  <a:srgbClr val="FDFFFD"/>
                </a:solidFill>
                <a:latin typeface="Calibri"/>
                <a:cs typeface="Calibri"/>
              </a:rPr>
              <a:t>401</a:t>
            </a:r>
            <a:endParaRPr sz="3600" baseline="1157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R="185420" algn="ctr">
              <a:lnSpc>
                <a:spcPct val="100000"/>
              </a:lnSpc>
            </a:pPr>
            <a:r>
              <a:rPr sz="2400" spc="140" dirty="0">
                <a:solidFill>
                  <a:srgbClr val="FDFFFD"/>
                </a:solidFill>
                <a:latin typeface="Calibri"/>
                <a:cs typeface="Calibri"/>
              </a:rPr>
              <a:t>457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85316" y="2232660"/>
            <a:ext cx="4500880" cy="4396740"/>
            <a:chOff x="1385316" y="2232660"/>
            <a:chExt cx="4500880" cy="4396740"/>
          </a:xfrm>
        </p:grpSpPr>
        <p:sp>
          <p:nvSpPr>
            <p:cNvPr id="11" name="object 11"/>
            <p:cNvSpPr/>
            <p:nvPr/>
          </p:nvSpPr>
          <p:spPr>
            <a:xfrm>
              <a:off x="1385316" y="2235708"/>
              <a:ext cx="281940" cy="1445260"/>
            </a:xfrm>
            <a:custGeom>
              <a:avLst/>
              <a:gdLst/>
              <a:ahLst/>
              <a:cxnLst/>
              <a:rect l="l" t="t" r="r" b="b"/>
              <a:pathLst>
                <a:path w="281939" h="1445260">
                  <a:moveTo>
                    <a:pt x="0" y="1444752"/>
                  </a:moveTo>
                  <a:lnTo>
                    <a:pt x="281940" y="1444752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1444752"/>
                  </a:lnTo>
                  <a:close/>
                </a:path>
              </a:pathLst>
            </a:custGeom>
            <a:solidFill>
              <a:srgbClr val="A22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7631" y="2232660"/>
              <a:ext cx="448309" cy="1445260"/>
            </a:xfrm>
            <a:custGeom>
              <a:avLst/>
              <a:gdLst/>
              <a:ahLst/>
              <a:cxnLst/>
              <a:rect l="l" t="t" r="r" b="b"/>
              <a:pathLst>
                <a:path w="448310" h="1445260">
                  <a:moveTo>
                    <a:pt x="0" y="1444752"/>
                  </a:moveTo>
                  <a:lnTo>
                    <a:pt x="448056" y="1444752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1444752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30068" y="6003036"/>
              <a:ext cx="1445260" cy="626745"/>
            </a:xfrm>
            <a:custGeom>
              <a:avLst/>
              <a:gdLst/>
              <a:ahLst/>
              <a:cxnLst/>
              <a:rect l="l" t="t" r="r" b="b"/>
              <a:pathLst>
                <a:path w="1445260" h="626745">
                  <a:moveTo>
                    <a:pt x="0" y="626364"/>
                  </a:moveTo>
                  <a:lnTo>
                    <a:pt x="1444752" y="626364"/>
                  </a:lnTo>
                  <a:lnTo>
                    <a:pt x="1444752" y="0"/>
                  </a:lnTo>
                  <a:lnTo>
                    <a:pt x="0" y="0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008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67255" y="2232660"/>
            <a:ext cx="3770629" cy="3770629"/>
          </a:xfrm>
          <a:prstGeom prst="rect">
            <a:avLst/>
          </a:prstGeom>
          <a:solidFill>
            <a:srgbClr val="005A8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180340" marR="174625" indent="433705">
              <a:lnSpc>
                <a:spcPct val="100000"/>
              </a:lnSpc>
            </a:pPr>
            <a:r>
              <a:rPr sz="2800" b="1" spc="195" dirty="0">
                <a:solidFill>
                  <a:srgbClr val="FDFFFD"/>
                </a:solidFill>
                <a:latin typeface="Calibri"/>
                <a:cs typeface="Calibri"/>
              </a:rPr>
              <a:t>MissionSquare </a:t>
            </a:r>
            <a:r>
              <a:rPr sz="2800" b="1" spc="175" dirty="0">
                <a:solidFill>
                  <a:srgbClr val="FDFFFD"/>
                </a:solidFill>
                <a:latin typeface="Calibri"/>
                <a:cs typeface="Calibri"/>
              </a:rPr>
              <a:t>Retirement</a:t>
            </a:r>
            <a:r>
              <a:rPr sz="2800" b="1" spc="65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2800" b="1" spc="204" dirty="0">
                <a:solidFill>
                  <a:srgbClr val="FDFFFD"/>
                </a:solidFill>
                <a:latin typeface="Calibri"/>
                <a:cs typeface="Calibri"/>
              </a:rPr>
              <a:t>Account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28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28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480" y="15240"/>
            <a:ext cx="8033384" cy="6842759"/>
            <a:chOff x="792480" y="15240"/>
            <a:chExt cx="8033384" cy="68427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" y="15240"/>
              <a:ext cx="6876287" cy="68427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5140" y="5839374"/>
              <a:ext cx="2310613" cy="42971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928369" y="3231864"/>
            <a:ext cx="25723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210" dirty="0">
                <a:solidFill>
                  <a:srgbClr val="F4F5FA"/>
                </a:solidFill>
                <a:latin typeface="Calibri"/>
                <a:cs typeface="Calibri"/>
              </a:rPr>
              <a:t>Beneficiaries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74320"/>
              <a:ext cx="1612900" cy="6583680"/>
            </a:xfrm>
            <a:custGeom>
              <a:avLst/>
              <a:gdLst/>
              <a:ahLst/>
              <a:cxnLst/>
              <a:rect l="l" t="t" r="r" b="b"/>
              <a:pathLst>
                <a:path w="1612900" h="6583680">
                  <a:moveTo>
                    <a:pt x="0" y="6583680"/>
                  </a:moveTo>
                  <a:lnTo>
                    <a:pt x="1612392" y="6583680"/>
                  </a:lnTo>
                  <a:lnTo>
                    <a:pt x="1612392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solidFill>
              <a:srgbClr val="5C6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200"/>
              <a:ext cx="1612391" cy="4419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1715770">
              <a:lnSpc>
                <a:spcPct val="100000"/>
              </a:lnSpc>
              <a:spcBef>
                <a:spcPts val="105"/>
              </a:spcBef>
            </a:pPr>
            <a:r>
              <a:rPr spc="315" dirty="0">
                <a:solidFill>
                  <a:srgbClr val="102C52"/>
                </a:solidFill>
              </a:rPr>
              <a:t>Choose</a:t>
            </a:r>
            <a:r>
              <a:rPr spc="85" dirty="0">
                <a:solidFill>
                  <a:srgbClr val="102C52"/>
                </a:solidFill>
              </a:rPr>
              <a:t> </a:t>
            </a:r>
            <a:r>
              <a:rPr spc="235" dirty="0">
                <a:solidFill>
                  <a:srgbClr val="102C52"/>
                </a:solidFill>
              </a:rPr>
              <a:t>your</a:t>
            </a:r>
            <a:r>
              <a:rPr spc="75" dirty="0">
                <a:solidFill>
                  <a:srgbClr val="102C52"/>
                </a:solidFill>
              </a:rPr>
              <a:t> </a:t>
            </a:r>
            <a:r>
              <a:rPr spc="210" dirty="0">
                <a:solidFill>
                  <a:srgbClr val="102C52"/>
                </a:solidFill>
              </a:rPr>
              <a:t>Beneficiaries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5A8D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0" spc="80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80" dirty="0">
                <a:solidFill>
                  <a:srgbClr val="000000"/>
                </a:solidFill>
                <a:latin typeface="Calibri"/>
                <a:cs typeface="Calibri"/>
              </a:rPr>
              <a:t>assets</a:t>
            </a:r>
            <a:r>
              <a:rPr b="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175" dirty="0"/>
              <a:t>paid</a:t>
            </a:r>
            <a:r>
              <a:rPr spc="35" dirty="0"/>
              <a:t> </a:t>
            </a:r>
            <a:r>
              <a:rPr spc="165" dirty="0"/>
              <a:t>per</a:t>
            </a:r>
            <a:r>
              <a:rPr spc="40" dirty="0"/>
              <a:t> </a:t>
            </a:r>
            <a:r>
              <a:rPr spc="145" dirty="0"/>
              <a:t>your</a:t>
            </a:r>
            <a:r>
              <a:rPr spc="35" dirty="0"/>
              <a:t> </a:t>
            </a:r>
            <a:r>
              <a:rPr spc="150" dirty="0"/>
              <a:t>wishes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5A8D"/>
              </a:buClr>
              <a:buFont typeface="Wingdings"/>
              <a:buChar char=""/>
            </a:pPr>
            <a:endParaRPr sz="1950"/>
          </a:p>
          <a:p>
            <a:pPr marL="355600" indent="-342900">
              <a:lnSpc>
                <a:spcPct val="100000"/>
              </a:lnSpc>
              <a:buClr>
                <a:srgbClr val="005A8D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0" spc="140" dirty="0">
                <a:solidFill>
                  <a:srgbClr val="000000"/>
                </a:solidFill>
                <a:latin typeface="Calibri"/>
                <a:cs typeface="Calibri"/>
              </a:rPr>
              <a:t>Avoid</a:t>
            </a:r>
            <a:r>
              <a:rPr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145" dirty="0"/>
              <a:t>probate</a:t>
            </a:r>
            <a:r>
              <a:rPr spc="45" dirty="0"/>
              <a:t> </a:t>
            </a:r>
            <a:r>
              <a:rPr spc="114" dirty="0"/>
              <a:t>costs</a:t>
            </a:r>
            <a:r>
              <a:rPr b="0" spc="114" dirty="0">
                <a:solidFill>
                  <a:srgbClr val="102C52"/>
                </a:solidFill>
                <a:latin typeface="Calibri"/>
                <a:cs typeface="Calibri"/>
              </a:rPr>
              <a:t>,</a:t>
            </a:r>
            <a:r>
              <a:rPr b="0" spc="-5" dirty="0">
                <a:solidFill>
                  <a:srgbClr val="102C52"/>
                </a:solidFill>
                <a:latin typeface="Calibri"/>
                <a:cs typeface="Calibri"/>
              </a:rPr>
              <a:t> </a:t>
            </a:r>
            <a:r>
              <a:rPr b="0" spc="95" dirty="0">
                <a:solidFill>
                  <a:srgbClr val="000000"/>
                </a:solidFill>
                <a:latin typeface="Calibri"/>
                <a:cs typeface="Calibri"/>
              </a:rPr>
              <a:t>delays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5A8D"/>
              </a:buClr>
              <a:buFont typeface="Wingdings"/>
              <a:buChar char=""/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5A8D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0" spc="140" dirty="0">
                <a:solidFill>
                  <a:srgbClr val="000000"/>
                </a:solidFill>
                <a:latin typeface="Calibri"/>
                <a:cs typeface="Calibri"/>
              </a:rPr>
              <a:t>Avoid</a:t>
            </a:r>
            <a:r>
              <a:rPr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125" dirty="0"/>
              <a:t>creditor</a:t>
            </a:r>
            <a:r>
              <a:rPr spc="25" dirty="0"/>
              <a:t> </a:t>
            </a:r>
            <a:r>
              <a:rPr spc="130" dirty="0"/>
              <a:t>claims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5A8D"/>
              </a:buClr>
              <a:buFont typeface="Wingdings"/>
              <a:buChar char=""/>
            </a:pPr>
            <a:endParaRPr sz="1950"/>
          </a:p>
          <a:p>
            <a:pPr marL="355600" indent="-342900">
              <a:lnSpc>
                <a:spcPct val="100000"/>
              </a:lnSpc>
              <a:buClr>
                <a:srgbClr val="005A8D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0" spc="140" dirty="0">
                <a:solidFill>
                  <a:srgbClr val="000000"/>
                </a:solidFill>
                <a:latin typeface="Calibri"/>
                <a:cs typeface="Calibri"/>
              </a:rPr>
              <a:t>Loved</a:t>
            </a:r>
            <a:r>
              <a:rPr b="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125" dirty="0">
                <a:solidFill>
                  <a:srgbClr val="000000"/>
                </a:solidFill>
                <a:latin typeface="Calibri"/>
                <a:cs typeface="Calibri"/>
              </a:rPr>
              <a:t>ones</a:t>
            </a:r>
            <a:r>
              <a:rPr b="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12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90" dirty="0">
                <a:solidFill>
                  <a:srgbClr val="000000"/>
                </a:solidFill>
                <a:latin typeface="Calibri"/>
                <a:cs typeface="Calibri"/>
              </a:rPr>
              <a:t>receive</a:t>
            </a:r>
            <a:r>
              <a:rPr b="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155" dirty="0"/>
              <a:t>more</a:t>
            </a:r>
            <a:r>
              <a:rPr spc="40" dirty="0"/>
              <a:t> </a:t>
            </a:r>
            <a:r>
              <a:rPr spc="145" dirty="0"/>
              <a:t>tax</a:t>
            </a:r>
            <a:r>
              <a:rPr spc="55" dirty="0"/>
              <a:t> </a:t>
            </a:r>
            <a:r>
              <a:rPr spc="130" dirty="0"/>
              <a:t>benefits</a:t>
            </a:r>
          </a:p>
        </p:txBody>
      </p:sp>
      <p:sp>
        <p:nvSpPr>
          <p:cNvPr id="10" name="object 10"/>
          <p:cNvSpPr/>
          <p:nvPr/>
        </p:nvSpPr>
        <p:spPr>
          <a:xfrm>
            <a:off x="2200655" y="4474464"/>
            <a:ext cx="6529070" cy="1621790"/>
          </a:xfrm>
          <a:custGeom>
            <a:avLst/>
            <a:gdLst/>
            <a:ahLst/>
            <a:cxnLst/>
            <a:rect l="l" t="t" r="r" b="b"/>
            <a:pathLst>
              <a:path w="6529070" h="1621789">
                <a:moveTo>
                  <a:pt x="6528816" y="0"/>
                </a:moveTo>
                <a:lnTo>
                  <a:pt x="0" y="0"/>
                </a:lnTo>
                <a:lnTo>
                  <a:pt x="0" y="1621536"/>
                </a:lnTo>
                <a:lnTo>
                  <a:pt x="6528816" y="1621536"/>
                </a:lnTo>
                <a:lnTo>
                  <a:pt x="6528816" y="0"/>
                </a:lnTo>
                <a:close/>
              </a:path>
            </a:pathLst>
          </a:custGeom>
          <a:solidFill>
            <a:srgbClr val="F4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00655" y="4474464"/>
            <a:ext cx="6529070" cy="162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525270">
              <a:lnSpc>
                <a:spcPct val="100000"/>
              </a:lnSpc>
              <a:spcBef>
                <a:spcPts val="1060"/>
              </a:spcBef>
            </a:pPr>
            <a:r>
              <a:rPr sz="1400" b="1" spc="125" dirty="0">
                <a:solidFill>
                  <a:srgbClr val="005A8D"/>
                </a:solidFill>
                <a:latin typeface="Calibri"/>
                <a:cs typeface="Calibri"/>
              </a:rPr>
              <a:t>Review</a:t>
            </a:r>
            <a:r>
              <a:rPr sz="1400" b="1" spc="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00" dirty="0">
                <a:solidFill>
                  <a:srgbClr val="005A8D"/>
                </a:solidFill>
                <a:latin typeface="Calibri"/>
                <a:cs typeface="Calibri"/>
              </a:rPr>
              <a:t>periodically</a:t>
            </a:r>
            <a:r>
              <a:rPr sz="14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005A8D"/>
                </a:solidFill>
                <a:latin typeface="Calibri"/>
                <a:cs typeface="Calibri"/>
              </a:rPr>
              <a:t>and</a:t>
            </a:r>
            <a:r>
              <a:rPr sz="1400" b="1" spc="1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5A8D"/>
                </a:solidFill>
                <a:latin typeface="Calibri"/>
                <a:cs typeface="Calibri"/>
              </a:rPr>
              <a:t>after</a:t>
            </a:r>
            <a:r>
              <a:rPr sz="14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005A8D"/>
                </a:solidFill>
                <a:latin typeface="Calibri"/>
                <a:cs typeface="Calibri"/>
              </a:rPr>
              <a:t>a</a:t>
            </a:r>
            <a:r>
              <a:rPr sz="1400" b="1" spc="4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005A8D"/>
                </a:solidFill>
                <a:latin typeface="Calibri"/>
                <a:cs typeface="Calibri"/>
              </a:rPr>
              <a:t>major</a:t>
            </a:r>
            <a:r>
              <a:rPr sz="1400" b="1" spc="1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85" dirty="0">
                <a:solidFill>
                  <a:srgbClr val="005A8D"/>
                </a:solidFill>
                <a:latin typeface="Calibri"/>
                <a:cs typeface="Calibri"/>
              </a:rPr>
              <a:t>life</a:t>
            </a:r>
            <a:r>
              <a:rPr sz="1400" b="1" spc="3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005A8D"/>
                </a:solidFill>
                <a:latin typeface="Calibri"/>
                <a:cs typeface="Calibri"/>
              </a:rPr>
              <a:t>event.</a:t>
            </a:r>
            <a:endParaRPr sz="1400">
              <a:latin typeface="Calibri"/>
              <a:cs typeface="Calibri"/>
            </a:endParaRPr>
          </a:p>
          <a:p>
            <a:pPr marL="1525270" marR="818515">
              <a:lnSpc>
                <a:spcPct val="100000"/>
              </a:lnSpc>
              <a:spcBef>
                <a:spcPts val="610"/>
              </a:spcBef>
            </a:pPr>
            <a:r>
              <a:rPr sz="1200" spc="50" dirty="0">
                <a:latin typeface="Calibri"/>
                <a:cs typeface="Calibri"/>
              </a:rPr>
              <a:t>Married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participants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370" dirty="0">
                <a:latin typeface="Calibri"/>
                <a:cs typeface="Calibri"/>
              </a:rPr>
              <a:t>—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Most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b="1" spc="160" dirty="0">
                <a:solidFill>
                  <a:srgbClr val="005A8D"/>
                </a:solidFill>
                <a:latin typeface="Calibri"/>
                <a:cs typeface="Calibri"/>
              </a:rPr>
              <a:t>401</a:t>
            </a:r>
            <a:r>
              <a:rPr sz="1200" b="1" spc="7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plans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require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spouse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5" dirty="0">
                <a:latin typeface="Calibri"/>
                <a:cs typeface="Calibri"/>
              </a:rPr>
              <a:t> be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primary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beneficiary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100%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account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unless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19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spouse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waives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right.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00655" y="1719072"/>
            <a:ext cx="1071880" cy="3971925"/>
            <a:chOff x="2200655" y="1719072"/>
            <a:chExt cx="1071880" cy="3971925"/>
          </a:xfrm>
        </p:grpSpPr>
        <p:sp>
          <p:nvSpPr>
            <p:cNvPr id="13" name="object 13"/>
            <p:cNvSpPr/>
            <p:nvPr/>
          </p:nvSpPr>
          <p:spPr>
            <a:xfrm>
              <a:off x="2200655" y="171907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4444" y="2235191"/>
              <a:ext cx="130836" cy="1658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33154" y="2099614"/>
              <a:ext cx="285115" cy="301625"/>
            </a:xfrm>
            <a:custGeom>
              <a:avLst/>
              <a:gdLst/>
              <a:ahLst/>
              <a:cxnLst/>
              <a:rect l="l" t="t" r="r" b="b"/>
              <a:pathLst>
                <a:path w="285114" h="301625">
                  <a:moveTo>
                    <a:pt x="90398" y="3378"/>
                  </a:moveTo>
                  <a:lnTo>
                    <a:pt x="87020" y="0"/>
                  </a:lnTo>
                  <a:lnTo>
                    <a:pt x="82867" y="0"/>
                  </a:lnTo>
                  <a:lnTo>
                    <a:pt x="78701" y="0"/>
                  </a:lnTo>
                  <a:lnTo>
                    <a:pt x="75323" y="3378"/>
                  </a:lnTo>
                  <a:lnTo>
                    <a:pt x="75323" y="286397"/>
                  </a:lnTo>
                  <a:lnTo>
                    <a:pt x="52730" y="286397"/>
                  </a:lnTo>
                  <a:lnTo>
                    <a:pt x="52730" y="120523"/>
                  </a:lnTo>
                  <a:lnTo>
                    <a:pt x="37668" y="120523"/>
                  </a:lnTo>
                  <a:lnTo>
                    <a:pt x="37668" y="286397"/>
                  </a:lnTo>
                  <a:lnTo>
                    <a:pt x="15062" y="286397"/>
                  </a:lnTo>
                  <a:lnTo>
                    <a:pt x="15062" y="3378"/>
                  </a:lnTo>
                  <a:lnTo>
                    <a:pt x="11684" y="0"/>
                  </a:lnTo>
                  <a:lnTo>
                    <a:pt x="3365" y="0"/>
                  </a:lnTo>
                  <a:lnTo>
                    <a:pt x="0" y="3378"/>
                  </a:lnTo>
                  <a:lnTo>
                    <a:pt x="0" y="301459"/>
                  </a:lnTo>
                  <a:lnTo>
                    <a:pt x="90398" y="301459"/>
                  </a:lnTo>
                  <a:lnTo>
                    <a:pt x="90398" y="3378"/>
                  </a:lnTo>
                  <a:close/>
                </a:path>
                <a:path w="285114" h="301625">
                  <a:moveTo>
                    <a:pt x="284505" y="165836"/>
                  </a:moveTo>
                  <a:lnTo>
                    <a:pt x="280898" y="150749"/>
                  </a:lnTo>
                  <a:lnTo>
                    <a:pt x="256133" y="47459"/>
                  </a:lnTo>
                  <a:lnTo>
                    <a:pt x="256120" y="3378"/>
                  </a:lnTo>
                  <a:lnTo>
                    <a:pt x="252755" y="0"/>
                  </a:lnTo>
                  <a:lnTo>
                    <a:pt x="244436" y="0"/>
                  </a:lnTo>
                  <a:lnTo>
                    <a:pt x="241058" y="3378"/>
                  </a:lnTo>
                  <a:lnTo>
                    <a:pt x="241058" y="48310"/>
                  </a:lnTo>
                  <a:lnTo>
                    <a:pt x="265404" y="150749"/>
                  </a:lnTo>
                  <a:lnTo>
                    <a:pt x="241058" y="150749"/>
                  </a:lnTo>
                  <a:lnTo>
                    <a:pt x="241058" y="165836"/>
                  </a:lnTo>
                  <a:lnTo>
                    <a:pt x="241058" y="286397"/>
                  </a:lnTo>
                  <a:lnTo>
                    <a:pt x="218465" y="286397"/>
                  </a:lnTo>
                  <a:lnTo>
                    <a:pt x="218465" y="165836"/>
                  </a:lnTo>
                  <a:lnTo>
                    <a:pt x="241058" y="165836"/>
                  </a:lnTo>
                  <a:lnTo>
                    <a:pt x="241058" y="150749"/>
                  </a:lnTo>
                  <a:lnTo>
                    <a:pt x="211543" y="150749"/>
                  </a:lnTo>
                  <a:lnTo>
                    <a:pt x="211150" y="150571"/>
                  </a:lnTo>
                  <a:lnTo>
                    <a:pt x="210705" y="150571"/>
                  </a:lnTo>
                  <a:lnTo>
                    <a:pt x="210312" y="150749"/>
                  </a:lnTo>
                  <a:lnTo>
                    <a:pt x="203390" y="150749"/>
                  </a:lnTo>
                  <a:lnTo>
                    <a:pt x="203390" y="165836"/>
                  </a:lnTo>
                  <a:lnTo>
                    <a:pt x="203390" y="286397"/>
                  </a:lnTo>
                  <a:lnTo>
                    <a:pt x="180797" y="286397"/>
                  </a:lnTo>
                  <a:lnTo>
                    <a:pt x="180797" y="165836"/>
                  </a:lnTo>
                  <a:lnTo>
                    <a:pt x="203390" y="165836"/>
                  </a:lnTo>
                  <a:lnTo>
                    <a:pt x="203390" y="150749"/>
                  </a:lnTo>
                  <a:lnTo>
                    <a:pt x="156464" y="150749"/>
                  </a:lnTo>
                  <a:lnTo>
                    <a:pt x="180797" y="49187"/>
                  </a:lnTo>
                  <a:lnTo>
                    <a:pt x="180797" y="3378"/>
                  </a:lnTo>
                  <a:lnTo>
                    <a:pt x="177419" y="0"/>
                  </a:lnTo>
                  <a:lnTo>
                    <a:pt x="169100" y="0"/>
                  </a:lnTo>
                  <a:lnTo>
                    <a:pt x="165722" y="3378"/>
                  </a:lnTo>
                  <a:lnTo>
                    <a:pt x="165722" y="47459"/>
                  </a:lnTo>
                  <a:lnTo>
                    <a:pt x="137363" y="165836"/>
                  </a:lnTo>
                  <a:lnTo>
                    <a:pt x="165722" y="165836"/>
                  </a:lnTo>
                  <a:lnTo>
                    <a:pt x="165722" y="301459"/>
                  </a:lnTo>
                  <a:lnTo>
                    <a:pt x="256120" y="301459"/>
                  </a:lnTo>
                  <a:lnTo>
                    <a:pt x="256120" y="286397"/>
                  </a:lnTo>
                  <a:lnTo>
                    <a:pt x="256120" y="165836"/>
                  </a:lnTo>
                  <a:lnTo>
                    <a:pt x="284505" y="165836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4961" y="2235191"/>
              <a:ext cx="75331" cy="1658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34824" y="2031819"/>
              <a:ext cx="659765" cy="287020"/>
            </a:xfrm>
            <a:custGeom>
              <a:avLst/>
              <a:gdLst/>
              <a:ahLst/>
              <a:cxnLst/>
              <a:rect l="l" t="t" r="r" b="b"/>
              <a:pathLst>
                <a:path w="659764" h="287019">
                  <a:moveTo>
                    <a:pt x="146374" y="172489"/>
                  </a:moveTo>
                  <a:lnTo>
                    <a:pt x="108206" y="172489"/>
                  </a:lnTo>
                  <a:lnTo>
                    <a:pt x="154008" y="152837"/>
                  </a:lnTo>
                  <a:lnTo>
                    <a:pt x="176853" y="31492"/>
                  </a:lnTo>
                  <a:lnTo>
                    <a:pt x="208209" y="6563"/>
                  </a:lnTo>
                  <a:lnTo>
                    <a:pt x="243721" y="0"/>
                  </a:lnTo>
                  <a:lnTo>
                    <a:pt x="250719" y="311"/>
                  </a:lnTo>
                  <a:lnTo>
                    <a:pt x="288258" y="10147"/>
                  </a:lnTo>
                  <a:lnTo>
                    <a:pt x="297006" y="15064"/>
                  </a:lnTo>
                  <a:lnTo>
                    <a:pt x="243721" y="15064"/>
                  </a:lnTo>
                  <a:lnTo>
                    <a:pt x="235909" y="15139"/>
                  </a:lnTo>
                  <a:lnTo>
                    <a:pt x="193645" y="31567"/>
                  </a:lnTo>
                  <a:lnTo>
                    <a:pt x="168803" y="155661"/>
                  </a:lnTo>
                  <a:lnTo>
                    <a:pt x="179238" y="166143"/>
                  </a:lnTo>
                  <a:lnTo>
                    <a:pt x="180171" y="167111"/>
                  </a:lnTo>
                  <a:lnTo>
                    <a:pt x="158927" y="167111"/>
                  </a:lnTo>
                  <a:lnTo>
                    <a:pt x="146374" y="172489"/>
                  </a:lnTo>
                  <a:close/>
                </a:path>
                <a:path w="659764" h="287019">
                  <a:moveTo>
                    <a:pt x="341249" y="120915"/>
                  </a:moveTo>
                  <a:lnTo>
                    <a:pt x="325983" y="120915"/>
                  </a:lnTo>
                  <a:lnTo>
                    <a:pt x="341372" y="31982"/>
                  </a:lnTo>
                  <a:lnTo>
                    <a:pt x="372875" y="6563"/>
                  </a:lnTo>
                  <a:lnTo>
                    <a:pt x="409097" y="15"/>
                  </a:lnTo>
                  <a:lnTo>
                    <a:pt x="416069" y="311"/>
                  </a:lnTo>
                  <a:lnTo>
                    <a:pt x="452934" y="10147"/>
                  </a:lnTo>
                  <a:lnTo>
                    <a:pt x="461689" y="15064"/>
                  </a:lnTo>
                  <a:lnTo>
                    <a:pt x="409089" y="15064"/>
                  </a:lnTo>
                  <a:lnTo>
                    <a:pt x="400976" y="15192"/>
                  </a:lnTo>
                  <a:lnTo>
                    <a:pt x="364514" y="27282"/>
                  </a:lnTo>
                  <a:lnTo>
                    <a:pt x="356056" y="35190"/>
                  </a:lnTo>
                  <a:lnTo>
                    <a:pt x="341249" y="120915"/>
                  </a:lnTo>
                  <a:close/>
                </a:path>
                <a:path w="659764" h="287019">
                  <a:moveTo>
                    <a:pt x="329350" y="174296"/>
                  </a:moveTo>
                  <a:lnTo>
                    <a:pt x="321998" y="174281"/>
                  </a:lnTo>
                  <a:lnTo>
                    <a:pt x="318872" y="171600"/>
                  </a:lnTo>
                  <a:lnTo>
                    <a:pt x="296596" y="34580"/>
                  </a:lnTo>
                  <a:lnTo>
                    <a:pt x="296135" y="33465"/>
                  </a:lnTo>
                  <a:lnTo>
                    <a:pt x="259819" y="16314"/>
                  </a:lnTo>
                  <a:lnTo>
                    <a:pt x="243721" y="15064"/>
                  </a:lnTo>
                  <a:lnTo>
                    <a:pt x="297006" y="15064"/>
                  </a:lnTo>
                  <a:lnTo>
                    <a:pt x="325863" y="120840"/>
                  </a:lnTo>
                  <a:lnTo>
                    <a:pt x="341249" y="120915"/>
                  </a:lnTo>
                  <a:lnTo>
                    <a:pt x="332495" y="171600"/>
                  </a:lnTo>
                  <a:lnTo>
                    <a:pt x="329350" y="174296"/>
                  </a:lnTo>
                  <a:close/>
                </a:path>
                <a:path w="659764" h="287019">
                  <a:moveTo>
                    <a:pt x="482342" y="178522"/>
                  </a:moveTo>
                  <a:lnTo>
                    <a:pt x="477573" y="178439"/>
                  </a:lnTo>
                  <a:lnTo>
                    <a:pt x="471825" y="172489"/>
                  </a:lnTo>
                  <a:lnTo>
                    <a:pt x="471902" y="167668"/>
                  </a:lnTo>
                  <a:lnTo>
                    <a:pt x="474869" y="164798"/>
                  </a:lnTo>
                  <a:lnTo>
                    <a:pt x="484007" y="155661"/>
                  </a:lnTo>
                  <a:lnTo>
                    <a:pt x="461211" y="34580"/>
                  </a:lnTo>
                  <a:lnTo>
                    <a:pt x="424728" y="16262"/>
                  </a:lnTo>
                  <a:lnTo>
                    <a:pt x="409089" y="15064"/>
                  </a:lnTo>
                  <a:lnTo>
                    <a:pt x="461689" y="15064"/>
                  </a:lnTo>
                  <a:lnTo>
                    <a:pt x="498825" y="152837"/>
                  </a:lnTo>
                  <a:lnTo>
                    <a:pt x="532143" y="167111"/>
                  </a:lnTo>
                  <a:lnTo>
                    <a:pt x="493860" y="167111"/>
                  </a:lnTo>
                  <a:lnTo>
                    <a:pt x="485521" y="175449"/>
                  </a:lnTo>
                  <a:lnTo>
                    <a:pt x="482342" y="178522"/>
                  </a:lnTo>
                  <a:close/>
                </a:path>
                <a:path w="659764" h="287019">
                  <a:moveTo>
                    <a:pt x="604719" y="172458"/>
                  </a:moveTo>
                  <a:lnTo>
                    <a:pt x="544626" y="172458"/>
                  </a:lnTo>
                  <a:lnTo>
                    <a:pt x="548965" y="170395"/>
                  </a:lnTo>
                  <a:lnTo>
                    <a:pt x="553508" y="168783"/>
                  </a:lnTo>
                  <a:lnTo>
                    <a:pt x="558186" y="167668"/>
                  </a:lnTo>
                  <a:lnTo>
                    <a:pt x="566584" y="166023"/>
                  </a:lnTo>
                  <a:lnTo>
                    <a:pt x="575091" y="165504"/>
                  </a:lnTo>
                  <a:lnTo>
                    <a:pt x="583592" y="166113"/>
                  </a:lnTo>
                  <a:lnTo>
                    <a:pt x="592060" y="167879"/>
                  </a:lnTo>
                  <a:lnTo>
                    <a:pt x="603777" y="171927"/>
                  </a:lnTo>
                  <a:lnTo>
                    <a:pt x="604719" y="172458"/>
                  </a:lnTo>
                  <a:close/>
                </a:path>
                <a:path w="659764" h="287019">
                  <a:moveTo>
                    <a:pt x="21921" y="286700"/>
                  </a:moveTo>
                  <a:lnTo>
                    <a:pt x="17891" y="285676"/>
                  </a:lnTo>
                  <a:lnTo>
                    <a:pt x="11834" y="284396"/>
                  </a:lnTo>
                  <a:lnTo>
                    <a:pt x="6599" y="280599"/>
                  </a:lnTo>
                  <a:lnTo>
                    <a:pt x="3502" y="275236"/>
                  </a:lnTo>
                  <a:lnTo>
                    <a:pt x="497" y="269542"/>
                  </a:lnTo>
                  <a:lnTo>
                    <a:pt x="0" y="262853"/>
                  </a:lnTo>
                  <a:lnTo>
                    <a:pt x="2116" y="256775"/>
                  </a:lnTo>
                  <a:lnTo>
                    <a:pt x="19834" y="197556"/>
                  </a:lnTo>
                  <a:lnTo>
                    <a:pt x="49733" y="171660"/>
                  </a:lnTo>
                  <a:lnTo>
                    <a:pt x="78375" y="165534"/>
                  </a:lnTo>
                  <a:lnTo>
                    <a:pt x="86876" y="166143"/>
                  </a:lnTo>
                  <a:lnTo>
                    <a:pt x="95257" y="167879"/>
                  </a:lnTo>
                  <a:lnTo>
                    <a:pt x="99724" y="168948"/>
                  </a:lnTo>
                  <a:lnTo>
                    <a:pt x="104063" y="170493"/>
                  </a:lnTo>
                  <a:lnTo>
                    <a:pt x="108206" y="172489"/>
                  </a:lnTo>
                  <a:lnTo>
                    <a:pt x="146374" y="172489"/>
                  </a:lnTo>
                  <a:lnTo>
                    <a:pt x="127704" y="180488"/>
                  </a:lnTo>
                  <a:lnTo>
                    <a:pt x="78356" y="180488"/>
                  </a:lnTo>
                  <a:lnTo>
                    <a:pt x="71924" y="180878"/>
                  </a:lnTo>
                  <a:lnTo>
                    <a:pt x="33356" y="203687"/>
                  </a:lnTo>
                  <a:lnTo>
                    <a:pt x="16527" y="261174"/>
                  </a:lnTo>
                  <a:lnTo>
                    <a:pt x="15745" y="263193"/>
                  </a:lnTo>
                  <a:lnTo>
                    <a:pt x="21597" y="271071"/>
                  </a:lnTo>
                  <a:lnTo>
                    <a:pt x="25627" y="272095"/>
                  </a:lnTo>
                  <a:lnTo>
                    <a:pt x="28068" y="276193"/>
                  </a:lnTo>
                  <a:lnTo>
                    <a:pt x="26027" y="284260"/>
                  </a:lnTo>
                  <a:lnTo>
                    <a:pt x="21921" y="286700"/>
                  </a:lnTo>
                  <a:close/>
                </a:path>
                <a:path w="659764" h="287019">
                  <a:moveTo>
                    <a:pt x="170702" y="178778"/>
                  </a:moveTo>
                  <a:lnTo>
                    <a:pt x="167711" y="175886"/>
                  </a:lnTo>
                  <a:lnTo>
                    <a:pt x="158927" y="167111"/>
                  </a:lnTo>
                  <a:lnTo>
                    <a:pt x="180171" y="167111"/>
                  </a:lnTo>
                  <a:lnTo>
                    <a:pt x="181180" y="168157"/>
                  </a:lnTo>
                  <a:lnTo>
                    <a:pt x="181180" y="172782"/>
                  </a:lnTo>
                  <a:lnTo>
                    <a:pt x="175470" y="178695"/>
                  </a:lnTo>
                  <a:lnTo>
                    <a:pt x="170702" y="178778"/>
                  </a:lnTo>
                  <a:close/>
                </a:path>
                <a:path w="659764" h="287019">
                  <a:moveTo>
                    <a:pt x="544114" y="188608"/>
                  </a:moveTo>
                  <a:lnTo>
                    <a:pt x="541907" y="187696"/>
                  </a:lnTo>
                  <a:lnTo>
                    <a:pt x="493860" y="167111"/>
                  </a:lnTo>
                  <a:lnTo>
                    <a:pt x="532143" y="167111"/>
                  </a:lnTo>
                  <a:lnTo>
                    <a:pt x="544626" y="172458"/>
                  </a:lnTo>
                  <a:lnTo>
                    <a:pt x="604719" y="172458"/>
                  </a:lnTo>
                  <a:lnTo>
                    <a:pt x="614567" y="178013"/>
                  </a:lnTo>
                  <a:lnTo>
                    <a:pt x="617542" y="180488"/>
                  </a:lnTo>
                  <a:lnTo>
                    <a:pt x="575109" y="180488"/>
                  </a:lnTo>
                  <a:lnTo>
                    <a:pt x="568678" y="180878"/>
                  </a:lnTo>
                  <a:lnTo>
                    <a:pt x="546608" y="188449"/>
                  </a:lnTo>
                  <a:lnTo>
                    <a:pt x="544114" y="188608"/>
                  </a:lnTo>
                  <a:close/>
                </a:path>
                <a:path w="659764" h="287019">
                  <a:moveTo>
                    <a:pt x="107521" y="189135"/>
                  </a:moveTo>
                  <a:lnTo>
                    <a:pt x="78356" y="180488"/>
                  </a:lnTo>
                  <a:lnTo>
                    <a:pt x="127704" y="180488"/>
                  </a:lnTo>
                  <a:lnTo>
                    <a:pt x="107521" y="189135"/>
                  </a:lnTo>
                  <a:close/>
                </a:path>
                <a:path w="659764" h="287019">
                  <a:moveTo>
                    <a:pt x="648599" y="284968"/>
                  </a:moveTo>
                  <a:lnTo>
                    <a:pt x="644049" y="284614"/>
                  </a:lnTo>
                  <a:lnTo>
                    <a:pt x="638580" y="278543"/>
                  </a:lnTo>
                  <a:lnTo>
                    <a:pt x="638829" y="273783"/>
                  </a:lnTo>
                  <a:lnTo>
                    <a:pt x="641917" y="270996"/>
                  </a:lnTo>
                  <a:lnTo>
                    <a:pt x="644554" y="268856"/>
                  </a:lnTo>
                  <a:lnTo>
                    <a:pt x="645473" y="265241"/>
                  </a:lnTo>
                  <a:lnTo>
                    <a:pt x="619695" y="204034"/>
                  </a:lnTo>
                  <a:lnTo>
                    <a:pt x="587867" y="182318"/>
                  </a:lnTo>
                  <a:lnTo>
                    <a:pt x="575109" y="180488"/>
                  </a:lnTo>
                  <a:lnTo>
                    <a:pt x="617542" y="180488"/>
                  </a:lnTo>
                  <a:lnTo>
                    <a:pt x="657993" y="256097"/>
                  </a:lnTo>
                  <a:lnTo>
                    <a:pt x="659765" y="263350"/>
                  </a:lnTo>
                  <a:lnTo>
                    <a:pt x="659236" y="270312"/>
                  </a:lnTo>
                  <a:lnTo>
                    <a:pt x="656504" y="276908"/>
                  </a:lnTo>
                  <a:lnTo>
                    <a:pt x="651711" y="282437"/>
                  </a:lnTo>
                  <a:lnTo>
                    <a:pt x="648599" y="284968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0691" y="1941432"/>
              <a:ext cx="75331" cy="753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6421" y="1941432"/>
              <a:ext cx="75331" cy="753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82481" y="2129751"/>
              <a:ext cx="557530" cy="60325"/>
            </a:xfrm>
            <a:custGeom>
              <a:avLst/>
              <a:gdLst/>
              <a:ahLst/>
              <a:cxnLst/>
              <a:rect l="l" t="t" r="r" b="b"/>
              <a:pathLst>
                <a:path w="557530" h="60325">
                  <a:moveTo>
                    <a:pt x="60274" y="30124"/>
                  </a:moveTo>
                  <a:lnTo>
                    <a:pt x="57899" y="18389"/>
                  </a:lnTo>
                  <a:lnTo>
                    <a:pt x="55651" y="15062"/>
                  </a:lnTo>
                  <a:lnTo>
                    <a:pt x="51447" y="8813"/>
                  </a:lnTo>
                  <a:lnTo>
                    <a:pt x="45199" y="4610"/>
                  </a:lnTo>
                  <a:lnTo>
                    <a:pt x="45199" y="21805"/>
                  </a:lnTo>
                  <a:lnTo>
                    <a:pt x="45199" y="38442"/>
                  </a:lnTo>
                  <a:lnTo>
                    <a:pt x="38468" y="45186"/>
                  </a:lnTo>
                  <a:lnTo>
                    <a:pt x="21818" y="45186"/>
                  </a:lnTo>
                  <a:lnTo>
                    <a:pt x="15074" y="38442"/>
                  </a:lnTo>
                  <a:lnTo>
                    <a:pt x="15074" y="21805"/>
                  </a:lnTo>
                  <a:lnTo>
                    <a:pt x="21818" y="15062"/>
                  </a:lnTo>
                  <a:lnTo>
                    <a:pt x="38468" y="15062"/>
                  </a:lnTo>
                  <a:lnTo>
                    <a:pt x="45199" y="21805"/>
                  </a:lnTo>
                  <a:lnTo>
                    <a:pt x="45199" y="4610"/>
                  </a:lnTo>
                  <a:lnTo>
                    <a:pt x="41871" y="2362"/>
                  </a:lnTo>
                  <a:lnTo>
                    <a:pt x="30137" y="0"/>
                  </a:lnTo>
                  <a:lnTo>
                    <a:pt x="18415" y="2362"/>
                  </a:lnTo>
                  <a:lnTo>
                    <a:pt x="8826" y="8813"/>
                  </a:lnTo>
                  <a:lnTo>
                    <a:pt x="2374" y="18389"/>
                  </a:lnTo>
                  <a:lnTo>
                    <a:pt x="0" y="30124"/>
                  </a:lnTo>
                  <a:lnTo>
                    <a:pt x="2374" y="41846"/>
                  </a:lnTo>
                  <a:lnTo>
                    <a:pt x="8826" y="51422"/>
                  </a:lnTo>
                  <a:lnTo>
                    <a:pt x="18415" y="57886"/>
                  </a:lnTo>
                  <a:lnTo>
                    <a:pt x="30137" y="60248"/>
                  </a:lnTo>
                  <a:lnTo>
                    <a:pt x="41871" y="57886"/>
                  </a:lnTo>
                  <a:lnTo>
                    <a:pt x="51447" y="51422"/>
                  </a:lnTo>
                  <a:lnTo>
                    <a:pt x="55651" y="45186"/>
                  </a:lnTo>
                  <a:lnTo>
                    <a:pt x="57899" y="41846"/>
                  </a:lnTo>
                  <a:lnTo>
                    <a:pt x="60274" y="30124"/>
                  </a:lnTo>
                  <a:close/>
                </a:path>
                <a:path w="557530" h="60325">
                  <a:moveTo>
                    <a:pt x="557466" y="30124"/>
                  </a:moveTo>
                  <a:lnTo>
                    <a:pt x="555091" y="18389"/>
                  </a:lnTo>
                  <a:lnTo>
                    <a:pt x="552843" y="15062"/>
                  </a:lnTo>
                  <a:lnTo>
                    <a:pt x="548640" y="8813"/>
                  </a:lnTo>
                  <a:lnTo>
                    <a:pt x="542391" y="4610"/>
                  </a:lnTo>
                  <a:lnTo>
                    <a:pt x="542391" y="21805"/>
                  </a:lnTo>
                  <a:lnTo>
                    <a:pt x="542391" y="38442"/>
                  </a:lnTo>
                  <a:lnTo>
                    <a:pt x="535647" y="45186"/>
                  </a:lnTo>
                  <a:lnTo>
                    <a:pt x="519010" y="45186"/>
                  </a:lnTo>
                  <a:lnTo>
                    <a:pt x="512267" y="38442"/>
                  </a:lnTo>
                  <a:lnTo>
                    <a:pt x="512267" y="21805"/>
                  </a:lnTo>
                  <a:lnTo>
                    <a:pt x="519010" y="15062"/>
                  </a:lnTo>
                  <a:lnTo>
                    <a:pt x="535647" y="15062"/>
                  </a:lnTo>
                  <a:lnTo>
                    <a:pt x="542391" y="21805"/>
                  </a:lnTo>
                  <a:lnTo>
                    <a:pt x="542391" y="4610"/>
                  </a:lnTo>
                  <a:lnTo>
                    <a:pt x="539051" y="2362"/>
                  </a:lnTo>
                  <a:lnTo>
                    <a:pt x="527329" y="0"/>
                  </a:lnTo>
                  <a:lnTo>
                    <a:pt x="515594" y="2362"/>
                  </a:lnTo>
                  <a:lnTo>
                    <a:pt x="506018" y="8813"/>
                  </a:lnTo>
                  <a:lnTo>
                    <a:pt x="499567" y="18389"/>
                  </a:lnTo>
                  <a:lnTo>
                    <a:pt x="497192" y="30124"/>
                  </a:lnTo>
                  <a:lnTo>
                    <a:pt x="499567" y="41846"/>
                  </a:lnTo>
                  <a:lnTo>
                    <a:pt x="506018" y="51422"/>
                  </a:lnTo>
                  <a:lnTo>
                    <a:pt x="515594" y="57886"/>
                  </a:lnTo>
                  <a:lnTo>
                    <a:pt x="527329" y="60248"/>
                  </a:lnTo>
                  <a:lnTo>
                    <a:pt x="539051" y="57886"/>
                  </a:lnTo>
                  <a:lnTo>
                    <a:pt x="548640" y="51422"/>
                  </a:lnTo>
                  <a:lnTo>
                    <a:pt x="552843" y="45186"/>
                  </a:lnTo>
                  <a:lnTo>
                    <a:pt x="555091" y="41846"/>
                  </a:lnTo>
                  <a:lnTo>
                    <a:pt x="557466" y="30124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3774" y="4884036"/>
              <a:ext cx="159385" cy="160020"/>
            </a:xfrm>
            <a:custGeom>
              <a:avLst/>
              <a:gdLst/>
              <a:ahLst/>
              <a:cxnLst/>
              <a:rect l="l" t="t" r="r" b="b"/>
              <a:pathLst>
                <a:path w="159385" h="160020">
                  <a:moveTo>
                    <a:pt x="0" y="0"/>
                  </a:moveTo>
                  <a:lnTo>
                    <a:pt x="0" y="159408"/>
                  </a:lnTo>
                  <a:lnTo>
                    <a:pt x="159360" y="159408"/>
                  </a:lnTo>
                </a:path>
              </a:pathLst>
            </a:custGeom>
            <a:ln w="18652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57703" y="4884036"/>
              <a:ext cx="605790" cy="797560"/>
            </a:xfrm>
            <a:custGeom>
              <a:avLst/>
              <a:gdLst/>
              <a:ahLst/>
              <a:cxnLst/>
              <a:rect l="l" t="t" r="r" b="b"/>
              <a:pathLst>
                <a:path w="605789" h="797560">
                  <a:moveTo>
                    <a:pt x="0" y="605850"/>
                  </a:moveTo>
                  <a:lnTo>
                    <a:pt x="0" y="749336"/>
                  </a:lnTo>
                  <a:lnTo>
                    <a:pt x="3756" y="767953"/>
                  </a:lnTo>
                  <a:lnTo>
                    <a:pt x="13999" y="783156"/>
                  </a:lnTo>
                  <a:lnTo>
                    <a:pt x="29191" y="793406"/>
                  </a:lnTo>
                  <a:lnTo>
                    <a:pt x="47795" y="797165"/>
                  </a:lnTo>
                  <a:lnTo>
                    <a:pt x="557449" y="797165"/>
                  </a:lnTo>
                  <a:lnTo>
                    <a:pt x="576053" y="793406"/>
                  </a:lnTo>
                  <a:lnTo>
                    <a:pt x="591245" y="783156"/>
                  </a:lnTo>
                  <a:lnTo>
                    <a:pt x="601488" y="767953"/>
                  </a:lnTo>
                  <a:lnTo>
                    <a:pt x="605245" y="749336"/>
                  </a:lnTo>
                  <a:lnTo>
                    <a:pt x="605245" y="159408"/>
                  </a:lnTo>
                  <a:lnTo>
                    <a:pt x="446071" y="0"/>
                  </a:lnTo>
                  <a:lnTo>
                    <a:pt x="47795" y="0"/>
                  </a:lnTo>
                  <a:lnTo>
                    <a:pt x="29191" y="3758"/>
                  </a:lnTo>
                  <a:lnTo>
                    <a:pt x="13999" y="14008"/>
                  </a:lnTo>
                  <a:lnTo>
                    <a:pt x="3756" y="29211"/>
                  </a:lnTo>
                  <a:lnTo>
                    <a:pt x="0" y="47828"/>
                  </a:lnTo>
                  <a:lnTo>
                    <a:pt x="0" y="223221"/>
                  </a:lnTo>
                </a:path>
              </a:pathLst>
            </a:custGeom>
            <a:ln w="18650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92272" y="5202915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60">
                  <a:moveTo>
                    <a:pt x="175209" y="0"/>
                  </a:moveTo>
                  <a:lnTo>
                    <a:pt x="0" y="0"/>
                  </a:lnTo>
                </a:path>
              </a:pathLst>
            </a:custGeom>
            <a:ln w="18658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76299" y="5139102"/>
              <a:ext cx="191770" cy="0"/>
            </a:xfrm>
            <a:custGeom>
              <a:avLst/>
              <a:gdLst/>
              <a:ahLst/>
              <a:cxnLst/>
              <a:rect l="l" t="t" r="r" b="b"/>
              <a:pathLst>
                <a:path w="191769">
                  <a:moveTo>
                    <a:pt x="0" y="0"/>
                  </a:moveTo>
                  <a:lnTo>
                    <a:pt x="191182" y="0"/>
                  </a:lnTo>
                </a:path>
              </a:pathLst>
            </a:custGeom>
            <a:ln w="18658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08184" y="5266666"/>
              <a:ext cx="159385" cy="0"/>
            </a:xfrm>
            <a:custGeom>
              <a:avLst/>
              <a:gdLst/>
              <a:ahLst/>
              <a:cxnLst/>
              <a:rect l="l" t="t" r="r" b="b"/>
              <a:pathLst>
                <a:path w="159385">
                  <a:moveTo>
                    <a:pt x="0" y="0"/>
                  </a:moveTo>
                  <a:lnTo>
                    <a:pt x="159297" y="0"/>
                  </a:lnTo>
                </a:path>
              </a:pathLst>
            </a:custGeom>
            <a:ln w="18658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92273" y="5330417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60">
                  <a:moveTo>
                    <a:pt x="175209" y="0"/>
                  </a:moveTo>
                  <a:lnTo>
                    <a:pt x="0" y="0"/>
                  </a:lnTo>
                </a:path>
              </a:pathLst>
            </a:custGeom>
            <a:ln w="18658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44477" y="5394229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0" y="0"/>
                  </a:moveTo>
                  <a:lnTo>
                    <a:pt x="223004" y="0"/>
                  </a:lnTo>
                </a:path>
              </a:pathLst>
            </a:custGeom>
            <a:ln w="18658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53295" y="5457980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5">
                  <a:moveTo>
                    <a:pt x="0" y="0"/>
                  </a:moveTo>
                  <a:lnTo>
                    <a:pt x="414186" y="0"/>
                  </a:lnTo>
                </a:path>
              </a:pathLst>
            </a:custGeom>
            <a:ln w="18658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53295" y="5521731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5">
                  <a:moveTo>
                    <a:pt x="0" y="0"/>
                  </a:moveTo>
                  <a:lnTo>
                    <a:pt x="414186" y="0"/>
                  </a:lnTo>
                </a:path>
              </a:pathLst>
            </a:custGeom>
            <a:ln w="18658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3935" y="5352185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4" h="106045">
                  <a:moveTo>
                    <a:pt x="0" y="105795"/>
                  </a:moveTo>
                  <a:lnTo>
                    <a:pt x="105722" y="0"/>
                  </a:lnTo>
                </a:path>
              </a:pathLst>
            </a:custGeom>
            <a:ln w="18652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57704" y="510725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19" h="287020">
                  <a:moveTo>
                    <a:pt x="286773" y="143485"/>
                  </a:moveTo>
                  <a:lnTo>
                    <a:pt x="279463" y="188838"/>
                  </a:lnTo>
                  <a:lnTo>
                    <a:pt x="259107" y="228226"/>
                  </a:lnTo>
                  <a:lnTo>
                    <a:pt x="228068" y="259287"/>
                  </a:lnTo>
                  <a:lnTo>
                    <a:pt x="188707" y="279656"/>
                  </a:lnTo>
                  <a:lnTo>
                    <a:pt x="143386" y="286971"/>
                  </a:lnTo>
                  <a:lnTo>
                    <a:pt x="98065" y="279656"/>
                  </a:lnTo>
                  <a:lnTo>
                    <a:pt x="58704" y="259287"/>
                  </a:lnTo>
                  <a:lnTo>
                    <a:pt x="27665" y="228226"/>
                  </a:lnTo>
                  <a:lnTo>
                    <a:pt x="7310" y="188838"/>
                  </a:lnTo>
                  <a:lnTo>
                    <a:pt x="0" y="143485"/>
                  </a:lnTo>
                  <a:lnTo>
                    <a:pt x="7310" y="98133"/>
                  </a:lnTo>
                  <a:lnTo>
                    <a:pt x="27665" y="58745"/>
                  </a:lnTo>
                  <a:lnTo>
                    <a:pt x="58704" y="27684"/>
                  </a:lnTo>
                  <a:lnTo>
                    <a:pt x="98065" y="7315"/>
                  </a:lnTo>
                  <a:lnTo>
                    <a:pt x="143386" y="0"/>
                  </a:lnTo>
                  <a:lnTo>
                    <a:pt x="188707" y="7315"/>
                  </a:lnTo>
                  <a:lnTo>
                    <a:pt x="228068" y="27684"/>
                  </a:lnTo>
                  <a:lnTo>
                    <a:pt x="259107" y="58745"/>
                  </a:lnTo>
                  <a:lnTo>
                    <a:pt x="279463" y="98133"/>
                  </a:lnTo>
                  <a:lnTo>
                    <a:pt x="286773" y="143485"/>
                  </a:lnTo>
                  <a:close/>
                </a:path>
              </a:pathLst>
            </a:custGeom>
            <a:ln w="18652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03775" y="4884036"/>
              <a:ext cx="159385" cy="797560"/>
            </a:xfrm>
            <a:custGeom>
              <a:avLst/>
              <a:gdLst/>
              <a:ahLst/>
              <a:cxnLst/>
              <a:rect l="l" t="t" r="r" b="b"/>
              <a:pathLst>
                <a:path w="159385" h="797560">
                  <a:moveTo>
                    <a:pt x="111502" y="797165"/>
                  </a:moveTo>
                  <a:lnTo>
                    <a:pt x="130106" y="793406"/>
                  </a:lnTo>
                  <a:lnTo>
                    <a:pt x="145298" y="783156"/>
                  </a:lnTo>
                  <a:lnTo>
                    <a:pt x="155541" y="767953"/>
                  </a:lnTo>
                  <a:lnTo>
                    <a:pt x="159297" y="749336"/>
                  </a:lnTo>
                  <a:lnTo>
                    <a:pt x="159297" y="159408"/>
                  </a:lnTo>
                  <a:lnTo>
                    <a:pt x="0" y="0"/>
                  </a:lnTo>
                </a:path>
              </a:pathLst>
            </a:custGeom>
            <a:ln w="18646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30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8369" y="2500344"/>
            <a:ext cx="266065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215" dirty="0">
                <a:solidFill>
                  <a:srgbClr val="FDFFFD"/>
                </a:solidFill>
              </a:rPr>
              <a:t>Enroll</a:t>
            </a:r>
            <a:r>
              <a:rPr spc="55" dirty="0">
                <a:solidFill>
                  <a:srgbClr val="FDFFFD"/>
                </a:solidFill>
              </a:rPr>
              <a:t> </a:t>
            </a:r>
            <a:r>
              <a:rPr spc="254" dirty="0">
                <a:solidFill>
                  <a:srgbClr val="FDFFFD"/>
                </a:solidFill>
              </a:rPr>
              <a:t>and </a:t>
            </a:r>
            <a:r>
              <a:rPr spc="215" dirty="0">
                <a:solidFill>
                  <a:srgbClr val="FDFFFD"/>
                </a:solidFill>
              </a:rPr>
              <a:t>Increase</a:t>
            </a:r>
            <a:r>
              <a:rPr dirty="0">
                <a:solidFill>
                  <a:srgbClr val="FDFFFD"/>
                </a:solidFill>
              </a:rPr>
              <a:t> </a:t>
            </a:r>
            <a:r>
              <a:rPr spc="185" dirty="0">
                <a:solidFill>
                  <a:srgbClr val="FDFFFD"/>
                </a:solidFill>
              </a:rPr>
              <a:t>Your </a:t>
            </a:r>
            <a:r>
              <a:rPr spc="285" dirty="0">
                <a:solidFill>
                  <a:srgbClr val="FDFFFD"/>
                </a:solidFill>
              </a:rPr>
              <a:t>Savings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31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07320" y="1602445"/>
            <a:ext cx="2261235" cy="872490"/>
            <a:chOff x="1107320" y="1602445"/>
            <a:chExt cx="2261235" cy="8724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827" y="1602445"/>
              <a:ext cx="175776" cy="1757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75553" y="1784477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5" h="678180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008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0503" y="1602445"/>
              <a:ext cx="175776" cy="1757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31229" y="1784477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5" h="678180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008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4655" y="1602445"/>
              <a:ext cx="175776" cy="1757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85380" y="1784477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5" h="678180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008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331" y="1602445"/>
              <a:ext cx="175776" cy="17575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41056" y="1784477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4" h="678180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008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9151" y="1602445"/>
              <a:ext cx="175776" cy="1757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19877" y="1784477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5" h="678180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008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07320" y="2557992"/>
            <a:ext cx="2261235" cy="872490"/>
            <a:chOff x="1107320" y="2557992"/>
            <a:chExt cx="2261235" cy="87249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827" y="2557992"/>
              <a:ext cx="175776" cy="17575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75553" y="2740024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5" h="678179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008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0503" y="2557992"/>
              <a:ext cx="175776" cy="17575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31229" y="2740024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5" h="678179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008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4655" y="2557992"/>
              <a:ext cx="175776" cy="17575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485380" y="2740024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5" h="678179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008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0331" y="2557992"/>
              <a:ext cx="175776" cy="17575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941056" y="2740024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4" h="678179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9151" y="2557992"/>
              <a:ext cx="175776" cy="17575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19877" y="2740024"/>
              <a:ext cx="414655" cy="678180"/>
            </a:xfrm>
            <a:custGeom>
              <a:avLst/>
              <a:gdLst/>
              <a:ahLst/>
              <a:cxnLst/>
              <a:rect l="l" t="t" r="r" b="b"/>
              <a:pathLst>
                <a:path w="414655" h="678179">
                  <a:moveTo>
                    <a:pt x="412442" y="293758"/>
                  </a:moveTo>
                  <a:lnTo>
                    <a:pt x="359709" y="69673"/>
                  </a:lnTo>
                  <a:lnTo>
                    <a:pt x="330754" y="35866"/>
                  </a:lnTo>
                  <a:lnTo>
                    <a:pt x="291204" y="15329"/>
                  </a:lnTo>
                  <a:lnTo>
                    <a:pt x="253774" y="4766"/>
                  </a:lnTo>
                  <a:lnTo>
                    <a:pt x="207162" y="0"/>
                  </a:lnTo>
                  <a:lnTo>
                    <a:pt x="191625" y="676"/>
                  </a:lnTo>
                  <a:lnTo>
                    <a:pt x="145013" y="9415"/>
                  </a:lnTo>
                  <a:lnTo>
                    <a:pt x="102639" y="25892"/>
                  </a:lnTo>
                  <a:lnTo>
                    <a:pt x="65915" y="50842"/>
                  </a:lnTo>
                  <a:lnTo>
                    <a:pt x="1883" y="295641"/>
                  </a:lnTo>
                  <a:lnTo>
                    <a:pt x="1883" y="297524"/>
                  </a:lnTo>
                  <a:lnTo>
                    <a:pt x="0" y="301290"/>
                  </a:lnTo>
                  <a:lnTo>
                    <a:pt x="0" y="305057"/>
                  </a:lnTo>
                  <a:lnTo>
                    <a:pt x="2972" y="319680"/>
                  </a:lnTo>
                  <a:lnTo>
                    <a:pt x="11064" y="331655"/>
                  </a:lnTo>
                  <a:lnTo>
                    <a:pt x="23040" y="339746"/>
                  </a:lnTo>
                  <a:lnTo>
                    <a:pt x="37665" y="342718"/>
                  </a:lnTo>
                  <a:lnTo>
                    <a:pt x="49877" y="340423"/>
                  </a:lnTo>
                  <a:lnTo>
                    <a:pt x="60500" y="334244"/>
                  </a:lnTo>
                  <a:lnTo>
                    <a:pt x="68652" y="325241"/>
                  </a:lnTo>
                  <a:lnTo>
                    <a:pt x="73448" y="314472"/>
                  </a:lnTo>
                  <a:lnTo>
                    <a:pt x="112997" y="150645"/>
                  </a:lnTo>
                  <a:lnTo>
                    <a:pt x="112997" y="677904"/>
                  </a:lnTo>
                  <a:lnTo>
                    <a:pt x="188329" y="677904"/>
                  </a:lnTo>
                  <a:lnTo>
                    <a:pt x="188329" y="338952"/>
                  </a:lnTo>
                  <a:lnTo>
                    <a:pt x="225995" y="338952"/>
                  </a:lnTo>
                  <a:lnTo>
                    <a:pt x="225995" y="677904"/>
                  </a:lnTo>
                  <a:lnTo>
                    <a:pt x="301327" y="677904"/>
                  </a:lnTo>
                  <a:lnTo>
                    <a:pt x="301327" y="148762"/>
                  </a:lnTo>
                  <a:lnTo>
                    <a:pt x="340876" y="312589"/>
                  </a:lnTo>
                  <a:lnTo>
                    <a:pt x="345673" y="323358"/>
                  </a:lnTo>
                  <a:lnTo>
                    <a:pt x="353824" y="332361"/>
                  </a:lnTo>
                  <a:lnTo>
                    <a:pt x="364447" y="338540"/>
                  </a:lnTo>
                  <a:lnTo>
                    <a:pt x="376659" y="340835"/>
                  </a:lnTo>
                  <a:lnTo>
                    <a:pt x="391284" y="337863"/>
                  </a:lnTo>
                  <a:lnTo>
                    <a:pt x="403261" y="329772"/>
                  </a:lnTo>
                  <a:lnTo>
                    <a:pt x="411353" y="317797"/>
                  </a:lnTo>
                  <a:lnTo>
                    <a:pt x="414325" y="303174"/>
                  </a:lnTo>
                  <a:lnTo>
                    <a:pt x="414325" y="299407"/>
                  </a:lnTo>
                  <a:lnTo>
                    <a:pt x="412442" y="295641"/>
                  </a:lnTo>
                  <a:lnTo>
                    <a:pt x="412442" y="293758"/>
                  </a:lnTo>
                  <a:close/>
                </a:path>
              </a:pathLst>
            </a:custGeom>
            <a:ln w="25112">
              <a:solidFill>
                <a:srgbClr val="008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15350" y="2179595"/>
            <a:ext cx="46126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270" dirty="0">
                <a:solidFill>
                  <a:srgbClr val="005A8D"/>
                </a:solidFill>
                <a:latin typeface="Calibri"/>
                <a:cs typeface="Calibri"/>
              </a:rPr>
              <a:t>9</a:t>
            </a:r>
            <a:r>
              <a:rPr sz="20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25" dirty="0">
                <a:solidFill>
                  <a:srgbClr val="005A8D"/>
                </a:solidFill>
                <a:latin typeface="Calibri"/>
                <a:cs typeface="Calibri"/>
              </a:rPr>
              <a:t>out</a:t>
            </a:r>
            <a:r>
              <a:rPr sz="2000" b="1" spc="4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40" dirty="0">
                <a:solidFill>
                  <a:srgbClr val="005A8D"/>
                </a:solidFill>
                <a:latin typeface="Calibri"/>
                <a:cs typeface="Calibri"/>
              </a:rPr>
              <a:t>of</a:t>
            </a:r>
            <a:r>
              <a:rPr sz="2000" b="1" spc="4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270" dirty="0">
                <a:solidFill>
                  <a:srgbClr val="005A8D"/>
                </a:solidFill>
                <a:latin typeface="Calibri"/>
                <a:cs typeface="Calibri"/>
              </a:rPr>
              <a:t>10</a:t>
            </a:r>
            <a:r>
              <a:rPr sz="20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1E3764"/>
                </a:solidFill>
                <a:latin typeface="Calibri"/>
                <a:cs typeface="Calibri"/>
              </a:rPr>
              <a:t>would</a:t>
            </a:r>
            <a:r>
              <a:rPr sz="2000" spc="2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1E3764"/>
                </a:solidFill>
                <a:latin typeface="Calibri"/>
                <a:cs typeface="Calibri"/>
              </a:rPr>
              <a:t>have</a:t>
            </a:r>
            <a:r>
              <a:rPr sz="2000" spc="5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110" dirty="0">
                <a:solidFill>
                  <a:srgbClr val="1E3764"/>
                </a:solidFill>
                <a:latin typeface="Calibri"/>
                <a:cs typeface="Calibri"/>
              </a:rPr>
              <a:t>advised </a:t>
            </a:r>
            <a:r>
              <a:rPr sz="2000" spc="90" dirty="0">
                <a:solidFill>
                  <a:srgbClr val="1E3764"/>
                </a:solidFill>
                <a:latin typeface="Calibri"/>
                <a:cs typeface="Calibri"/>
              </a:rPr>
              <a:t>themselves</a:t>
            </a:r>
            <a:r>
              <a:rPr sz="2000" spc="4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1E3764"/>
                </a:solidFill>
                <a:latin typeface="Calibri"/>
                <a:cs typeface="Calibri"/>
              </a:rPr>
              <a:t>to</a:t>
            </a:r>
            <a:r>
              <a:rPr sz="2000" spc="7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1E3764"/>
                </a:solidFill>
                <a:latin typeface="Calibri"/>
                <a:cs typeface="Calibri"/>
              </a:rPr>
              <a:t>save</a:t>
            </a:r>
            <a:r>
              <a:rPr sz="2000" spc="4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1E3764"/>
                </a:solidFill>
                <a:latin typeface="Calibri"/>
                <a:cs typeface="Calibri"/>
              </a:rPr>
              <a:t>more</a:t>
            </a:r>
            <a:r>
              <a:rPr sz="2000" spc="6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1E3764"/>
                </a:solidFill>
                <a:latin typeface="Calibri"/>
                <a:cs typeface="Calibri"/>
              </a:rPr>
              <a:t>for</a:t>
            </a:r>
            <a:r>
              <a:rPr sz="2000" spc="6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1E3764"/>
                </a:solidFill>
                <a:latin typeface="Calibri"/>
                <a:cs typeface="Calibri"/>
              </a:rPr>
              <a:t>their </a:t>
            </a:r>
            <a:r>
              <a:rPr sz="2000" spc="-10" dirty="0">
                <a:solidFill>
                  <a:srgbClr val="1E3764"/>
                </a:solidFill>
                <a:latin typeface="Calibri"/>
                <a:cs typeface="Calibri"/>
              </a:rPr>
              <a:t>future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34065" y="3927332"/>
            <a:ext cx="2218055" cy="2218055"/>
            <a:chOff x="1134065" y="3927332"/>
            <a:chExt cx="2218055" cy="2218055"/>
          </a:xfrm>
        </p:grpSpPr>
        <p:sp>
          <p:nvSpPr>
            <p:cNvPr id="29" name="object 29"/>
            <p:cNvSpPr/>
            <p:nvPr/>
          </p:nvSpPr>
          <p:spPr>
            <a:xfrm>
              <a:off x="1134068" y="3927332"/>
              <a:ext cx="2218055" cy="2218055"/>
            </a:xfrm>
            <a:custGeom>
              <a:avLst/>
              <a:gdLst/>
              <a:ahLst/>
              <a:cxnLst/>
              <a:rect l="l" t="t" r="r" b="b"/>
              <a:pathLst>
                <a:path w="2218054" h="2218054">
                  <a:moveTo>
                    <a:pt x="1108824" y="0"/>
                  </a:moveTo>
                  <a:lnTo>
                    <a:pt x="1108824" y="443534"/>
                  </a:lnTo>
                  <a:lnTo>
                    <a:pt x="1156337" y="445205"/>
                  </a:lnTo>
                  <a:lnTo>
                    <a:pt x="1202948" y="450141"/>
                  </a:lnTo>
                  <a:lnTo>
                    <a:pt x="1248545" y="458230"/>
                  </a:lnTo>
                  <a:lnTo>
                    <a:pt x="1293015" y="469360"/>
                  </a:lnTo>
                  <a:lnTo>
                    <a:pt x="1336246" y="483418"/>
                  </a:lnTo>
                  <a:lnTo>
                    <a:pt x="1378124" y="500291"/>
                  </a:lnTo>
                  <a:lnTo>
                    <a:pt x="1418538" y="519867"/>
                  </a:lnTo>
                  <a:lnTo>
                    <a:pt x="1457375" y="542034"/>
                  </a:lnTo>
                  <a:lnTo>
                    <a:pt x="1494522" y="566678"/>
                  </a:lnTo>
                  <a:lnTo>
                    <a:pt x="1529866" y="593688"/>
                  </a:lnTo>
                  <a:lnTo>
                    <a:pt x="1563296" y="622950"/>
                  </a:lnTo>
                  <a:lnTo>
                    <a:pt x="1594698" y="654352"/>
                  </a:lnTo>
                  <a:lnTo>
                    <a:pt x="1623960" y="687782"/>
                  </a:lnTo>
                  <a:lnTo>
                    <a:pt x="1650969" y="723126"/>
                  </a:lnTo>
                  <a:lnTo>
                    <a:pt x="1675614" y="760273"/>
                  </a:lnTo>
                  <a:lnTo>
                    <a:pt x="1697780" y="799110"/>
                  </a:lnTo>
                  <a:lnTo>
                    <a:pt x="1717356" y="839523"/>
                  </a:lnTo>
                  <a:lnTo>
                    <a:pt x="1734230" y="881402"/>
                  </a:lnTo>
                  <a:lnTo>
                    <a:pt x="1748288" y="924632"/>
                  </a:lnTo>
                  <a:lnTo>
                    <a:pt x="1759418" y="969102"/>
                  </a:lnTo>
                  <a:lnTo>
                    <a:pt x="1767507" y="1014699"/>
                  </a:lnTo>
                  <a:lnTo>
                    <a:pt x="1772443" y="1061311"/>
                  </a:lnTo>
                  <a:lnTo>
                    <a:pt x="1774113" y="1108824"/>
                  </a:lnTo>
                  <a:lnTo>
                    <a:pt x="1772443" y="1156337"/>
                  </a:lnTo>
                  <a:lnTo>
                    <a:pt x="1767507" y="1202949"/>
                  </a:lnTo>
                  <a:lnTo>
                    <a:pt x="1759418" y="1248546"/>
                  </a:lnTo>
                  <a:lnTo>
                    <a:pt x="1748288" y="1293016"/>
                  </a:lnTo>
                  <a:lnTo>
                    <a:pt x="1734230" y="1336247"/>
                  </a:lnTo>
                  <a:lnTo>
                    <a:pt x="1717356" y="1378126"/>
                  </a:lnTo>
                  <a:lnTo>
                    <a:pt x="1697780" y="1418541"/>
                  </a:lnTo>
                  <a:lnTo>
                    <a:pt x="1675614" y="1457378"/>
                  </a:lnTo>
                  <a:lnTo>
                    <a:pt x="1650969" y="1494526"/>
                  </a:lnTo>
                  <a:lnTo>
                    <a:pt x="1623960" y="1529871"/>
                  </a:lnTo>
                  <a:lnTo>
                    <a:pt x="1594698" y="1563302"/>
                  </a:lnTo>
                  <a:lnTo>
                    <a:pt x="1563296" y="1594705"/>
                  </a:lnTo>
                  <a:lnTo>
                    <a:pt x="1529866" y="1623967"/>
                  </a:lnTo>
                  <a:lnTo>
                    <a:pt x="1494522" y="1650978"/>
                  </a:lnTo>
                  <a:lnTo>
                    <a:pt x="1457375" y="1675623"/>
                  </a:lnTo>
                  <a:lnTo>
                    <a:pt x="1418538" y="1697790"/>
                  </a:lnTo>
                  <a:lnTo>
                    <a:pt x="1378124" y="1717367"/>
                  </a:lnTo>
                  <a:lnTo>
                    <a:pt x="1336246" y="1734241"/>
                  </a:lnTo>
                  <a:lnTo>
                    <a:pt x="1293015" y="1748299"/>
                  </a:lnTo>
                  <a:lnTo>
                    <a:pt x="1248545" y="1759430"/>
                  </a:lnTo>
                  <a:lnTo>
                    <a:pt x="1202948" y="1767519"/>
                  </a:lnTo>
                  <a:lnTo>
                    <a:pt x="1156337" y="1772456"/>
                  </a:lnTo>
                  <a:lnTo>
                    <a:pt x="1108824" y="1774126"/>
                  </a:lnTo>
                  <a:lnTo>
                    <a:pt x="1061311" y="1772456"/>
                  </a:lnTo>
                  <a:lnTo>
                    <a:pt x="1014699" y="1767519"/>
                  </a:lnTo>
                  <a:lnTo>
                    <a:pt x="969102" y="1759430"/>
                  </a:lnTo>
                  <a:lnTo>
                    <a:pt x="924632" y="1748299"/>
                  </a:lnTo>
                  <a:lnTo>
                    <a:pt x="881402" y="1734241"/>
                  </a:lnTo>
                  <a:lnTo>
                    <a:pt x="839523" y="1717367"/>
                  </a:lnTo>
                  <a:lnTo>
                    <a:pt x="799110" y="1697790"/>
                  </a:lnTo>
                  <a:lnTo>
                    <a:pt x="760273" y="1675623"/>
                  </a:lnTo>
                  <a:lnTo>
                    <a:pt x="723126" y="1650978"/>
                  </a:lnTo>
                  <a:lnTo>
                    <a:pt x="687782" y="1623967"/>
                  </a:lnTo>
                  <a:lnTo>
                    <a:pt x="654352" y="1594705"/>
                  </a:lnTo>
                  <a:lnTo>
                    <a:pt x="622950" y="1563302"/>
                  </a:lnTo>
                  <a:lnTo>
                    <a:pt x="593688" y="1529871"/>
                  </a:lnTo>
                  <a:lnTo>
                    <a:pt x="566678" y="1494526"/>
                  </a:lnTo>
                  <a:lnTo>
                    <a:pt x="542034" y="1457378"/>
                  </a:lnTo>
                  <a:lnTo>
                    <a:pt x="519867" y="1418541"/>
                  </a:lnTo>
                  <a:lnTo>
                    <a:pt x="500291" y="1378126"/>
                  </a:lnTo>
                  <a:lnTo>
                    <a:pt x="483418" y="1336247"/>
                  </a:lnTo>
                  <a:lnTo>
                    <a:pt x="469360" y="1293016"/>
                  </a:lnTo>
                  <a:lnTo>
                    <a:pt x="458230" y="1248546"/>
                  </a:lnTo>
                  <a:lnTo>
                    <a:pt x="450141" y="1202949"/>
                  </a:lnTo>
                  <a:lnTo>
                    <a:pt x="445205" y="1156337"/>
                  </a:lnTo>
                  <a:lnTo>
                    <a:pt x="443534" y="1108824"/>
                  </a:lnTo>
                  <a:lnTo>
                    <a:pt x="0" y="1108824"/>
                  </a:lnTo>
                  <a:lnTo>
                    <a:pt x="1024" y="1156923"/>
                  </a:lnTo>
                  <a:lnTo>
                    <a:pt x="4069" y="1204498"/>
                  </a:lnTo>
                  <a:lnTo>
                    <a:pt x="9095" y="1251509"/>
                  </a:lnTo>
                  <a:lnTo>
                    <a:pt x="16058" y="1297913"/>
                  </a:lnTo>
                  <a:lnTo>
                    <a:pt x="24917" y="1343669"/>
                  </a:lnTo>
                  <a:lnTo>
                    <a:pt x="35631" y="1388734"/>
                  </a:lnTo>
                  <a:lnTo>
                    <a:pt x="48158" y="1433069"/>
                  </a:lnTo>
                  <a:lnTo>
                    <a:pt x="62457" y="1476630"/>
                  </a:lnTo>
                  <a:lnTo>
                    <a:pt x="78485" y="1519377"/>
                  </a:lnTo>
                  <a:lnTo>
                    <a:pt x="96202" y="1561267"/>
                  </a:lnTo>
                  <a:lnTo>
                    <a:pt x="115566" y="1602259"/>
                  </a:lnTo>
                  <a:lnTo>
                    <a:pt x="136535" y="1642312"/>
                  </a:lnTo>
                  <a:lnTo>
                    <a:pt x="159067" y="1681384"/>
                  </a:lnTo>
                  <a:lnTo>
                    <a:pt x="183121" y="1719434"/>
                  </a:lnTo>
                  <a:lnTo>
                    <a:pt x="208655" y="1756419"/>
                  </a:lnTo>
                  <a:lnTo>
                    <a:pt x="235628" y="1792298"/>
                  </a:lnTo>
                  <a:lnTo>
                    <a:pt x="263999" y="1827029"/>
                  </a:lnTo>
                  <a:lnTo>
                    <a:pt x="293724" y="1860572"/>
                  </a:lnTo>
                  <a:lnTo>
                    <a:pt x="324764" y="1892884"/>
                  </a:lnTo>
                  <a:lnTo>
                    <a:pt x="357076" y="1923923"/>
                  </a:lnTo>
                  <a:lnTo>
                    <a:pt x="390618" y="1953649"/>
                  </a:lnTo>
                  <a:lnTo>
                    <a:pt x="425350" y="1982019"/>
                  </a:lnTo>
                  <a:lnTo>
                    <a:pt x="461229" y="2008992"/>
                  </a:lnTo>
                  <a:lnTo>
                    <a:pt x="498214" y="2034527"/>
                  </a:lnTo>
                  <a:lnTo>
                    <a:pt x="536263" y="2058581"/>
                  </a:lnTo>
                  <a:lnTo>
                    <a:pt x="575335" y="2081113"/>
                  </a:lnTo>
                  <a:lnTo>
                    <a:pt x="615388" y="2102082"/>
                  </a:lnTo>
                  <a:lnTo>
                    <a:pt x="656381" y="2121445"/>
                  </a:lnTo>
                  <a:lnTo>
                    <a:pt x="698271" y="2139162"/>
                  </a:lnTo>
                  <a:lnTo>
                    <a:pt x="741018" y="2155191"/>
                  </a:lnTo>
                  <a:lnTo>
                    <a:pt x="784579" y="2169489"/>
                  </a:lnTo>
                  <a:lnTo>
                    <a:pt x="828913" y="2182017"/>
                  </a:lnTo>
                  <a:lnTo>
                    <a:pt x="873979" y="2192731"/>
                  </a:lnTo>
                  <a:lnTo>
                    <a:pt x="919735" y="2201590"/>
                  </a:lnTo>
                  <a:lnTo>
                    <a:pt x="966139" y="2208553"/>
                  </a:lnTo>
                  <a:lnTo>
                    <a:pt x="1013149" y="2213578"/>
                  </a:lnTo>
                  <a:lnTo>
                    <a:pt x="1060725" y="2216624"/>
                  </a:lnTo>
                  <a:lnTo>
                    <a:pt x="1108824" y="2217648"/>
                  </a:lnTo>
                  <a:lnTo>
                    <a:pt x="1156922" y="2216624"/>
                  </a:lnTo>
                  <a:lnTo>
                    <a:pt x="1204497" y="2213578"/>
                  </a:lnTo>
                  <a:lnTo>
                    <a:pt x="1251506" y="2208553"/>
                  </a:lnTo>
                  <a:lnTo>
                    <a:pt x="1297910" y="2201590"/>
                  </a:lnTo>
                  <a:lnTo>
                    <a:pt x="1343665" y="2192731"/>
                  </a:lnTo>
                  <a:lnTo>
                    <a:pt x="1388730" y="2182017"/>
                  </a:lnTo>
                  <a:lnTo>
                    <a:pt x="1433064" y="2169489"/>
                  </a:lnTo>
                  <a:lnTo>
                    <a:pt x="1476625" y="2155191"/>
                  </a:lnTo>
                  <a:lnTo>
                    <a:pt x="1519371" y="2139162"/>
                  </a:lnTo>
                  <a:lnTo>
                    <a:pt x="1561261" y="2121445"/>
                  </a:lnTo>
                  <a:lnTo>
                    <a:pt x="1602254" y="2102082"/>
                  </a:lnTo>
                  <a:lnTo>
                    <a:pt x="1642307" y="2081113"/>
                  </a:lnTo>
                  <a:lnTo>
                    <a:pt x="1681379" y="2058581"/>
                  </a:lnTo>
                  <a:lnTo>
                    <a:pt x="1719428" y="2034527"/>
                  </a:lnTo>
                  <a:lnTo>
                    <a:pt x="1756413" y="2008992"/>
                  </a:lnTo>
                  <a:lnTo>
                    <a:pt x="1792292" y="1982019"/>
                  </a:lnTo>
                  <a:lnTo>
                    <a:pt x="1827024" y="1953649"/>
                  </a:lnTo>
                  <a:lnTo>
                    <a:pt x="1860567" y="1923923"/>
                  </a:lnTo>
                  <a:lnTo>
                    <a:pt x="1892879" y="1892884"/>
                  </a:lnTo>
                  <a:lnTo>
                    <a:pt x="1923919" y="1860572"/>
                  </a:lnTo>
                  <a:lnTo>
                    <a:pt x="1953645" y="1827029"/>
                  </a:lnTo>
                  <a:lnTo>
                    <a:pt x="1982015" y="1792298"/>
                  </a:lnTo>
                  <a:lnTo>
                    <a:pt x="2008989" y="1756419"/>
                  </a:lnTo>
                  <a:lnTo>
                    <a:pt x="2034523" y="1719434"/>
                  </a:lnTo>
                  <a:lnTo>
                    <a:pt x="2058578" y="1681384"/>
                  </a:lnTo>
                  <a:lnTo>
                    <a:pt x="2081110" y="1642312"/>
                  </a:lnTo>
                  <a:lnTo>
                    <a:pt x="2102079" y="1602259"/>
                  </a:lnTo>
                  <a:lnTo>
                    <a:pt x="2121443" y="1561267"/>
                  </a:lnTo>
                  <a:lnTo>
                    <a:pt x="2139161" y="1519377"/>
                  </a:lnTo>
                  <a:lnTo>
                    <a:pt x="2155189" y="1476630"/>
                  </a:lnTo>
                  <a:lnTo>
                    <a:pt x="2169488" y="1433069"/>
                  </a:lnTo>
                  <a:lnTo>
                    <a:pt x="2182016" y="1388734"/>
                  </a:lnTo>
                  <a:lnTo>
                    <a:pt x="2192730" y="1343669"/>
                  </a:lnTo>
                  <a:lnTo>
                    <a:pt x="2201590" y="1297913"/>
                  </a:lnTo>
                  <a:lnTo>
                    <a:pt x="2208553" y="1251509"/>
                  </a:lnTo>
                  <a:lnTo>
                    <a:pt x="2213578" y="1204498"/>
                  </a:lnTo>
                  <a:lnTo>
                    <a:pt x="2216624" y="1156923"/>
                  </a:lnTo>
                  <a:lnTo>
                    <a:pt x="2217648" y="1108824"/>
                  </a:lnTo>
                  <a:lnTo>
                    <a:pt x="2216624" y="1060726"/>
                  </a:lnTo>
                  <a:lnTo>
                    <a:pt x="2213578" y="1013151"/>
                  </a:lnTo>
                  <a:lnTo>
                    <a:pt x="2208553" y="966141"/>
                  </a:lnTo>
                  <a:lnTo>
                    <a:pt x="2201590" y="919738"/>
                  </a:lnTo>
                  <a:lnTo>
                    <a:pt x="2192730" y="873983"/>
                  </a:lnTo>
                  <a:lnTo>
                    <a:pt x="2182016" y="828918"/>
                  </a:lnTo>
                  <a:lnTo>
                    <a:pt x="2169488" y="784584"/>
                  </a:lnTo>
                  <a:lnTo>
                    <a:pt x="2155189" y="741023"/>
                  </a:lnTo>
                  <a:lnTo>
                    <a:pt x="2139161" y="698276"/>
                  </a:lnTo>
                  <a:lnTo>
                    <a:pt x="2121443" y="656386"/>
                  </a:lnTo>
                  <a:lnTo>
                    <a:pt x="2102079" y="615394"/>
                  </a:lnTo>
                  <a:lnTo>
                    <a:pt x="2081110" y="575341"/>
                  </a:lnTo>
                  <a:lnTo>
                    <a:pt x="2058578" y="536269"/>
                  </a:lnTo>
                  <a:lnTo>
                    <a:pt x="2034523" y="498220"/>
                  </a:lnTo>
                  <a:lnTo>
                    <a:pt x="2008989" y="461235"/>
                  </a:lnTo>
                  <a:lnTo>
                    <a:pt x="1982015" y="425355"/>
                  </a:lnTo>
                  <a:lnTo>
                    <a:pt x="1953645" y="390624"/>
                  </a:lnTo>
                  <a:lnTo>
                    <a:pt x="1923919" y="357081"/>
                  </a:lnTo>
                  <a:lnTo>
                    <a:pt x="1892879" y="324769"/>
                  </a:lnTo>
                  <a:lnTo>
                    <a:pt x="1860567" y="293729"/>
                  </a:lnTo>
                  <a:lnTo>
                    <a:pt x="1827024" y="264003"/>
                  </a:lnTo>
                  <a:lnTo>
                    <a:pt x="1792292" y="235632"/>
                  </a:lnTo>
                  <a:lnTo>
                    <a:pt x="1756413" y="208659"/>
                  </a:lnTo>
                  <a:lnTo>
                    <a:pt x="1719428" y="183124"/>
                  </a:lnTo>
                  <a:lnTo>
                    <a:pt x="1681379" y="159070"/>
                  </a:lnTo>
                  <a:lnTo>
                    <a:pt x="1642307" y="136537"/>
                  </a:lnTo>
                  <a:lnTo>
                    <a:pt x="1602254" y="115568"/>
                  </a:lnTo>
                  <a:lnTo>
                    <a:pt x="1561261" y="96204"/>
                  </a:lnTo>
                  <a:lnTo>
                    <a:pt x="1519371" y="78487"/>
                  </a:lnTo>
                  <a:lnTo>
                    <a:pt x="1476625" y="62458"/>
                  </a:lnTo>
                  <a:lnTo>
                    <a:pt x="1433064" y="48159"/>
                  </a:lnTo>
                  <a:lnTo>
                    <a:pt x="1388730" y="35632"/>
                  </a:lnTo>
                  <a:lnTo>
                    <a:pt x="1343665" y="24917"/>
                  </a:lnTo>
                  <a:lnTo>
                    <a:pt x="1297910" y="16058"/>
                  </a:lnTo>
                  <a:lnTo>
                    <a:pt x="1251506" y="9095"/>
                  </a:lnTo>
                  <a:lnTo>
                    <a:pt x="1204497" y="4070"/>
                  </a:lnTo>
                  <a:lnTo>
                    <a:pt x="1156922" y="1024"/>
                  </a:lnTo>
                  <a:lnTo>
                    <a:pt x="1108824" y="0"/>
                  </a:lnTo>
                  <a:close/>
                </a:path>
              </a:pathLst>
            </a:custGeom>
            <a:solidFill>
              <a:srgbClr val="00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34065" y="3927335"/>
              <a:ext cx="1109345" cy="1109345"/>
            </a:xfrm>
            <a:custGeom>
              <a:avLst/>
              <a:gdLst/>
              <a:ahLst/>
              <a:cxnLst/>
              <a:rect l="l" t="t" r="r" b="b"/>
              <a:pathLst>
                <a:path w="1109345" h="1109345">
                  <a:moveTo>
                    <a:pt x="1108824" y="0"/>
                  </a:moveTo>
                  <a:lnTo>
                    <a:pt x="1060726" y="1024"/>
                  </a:lnTo>
                  <a:lnTo>
                    <a:pt x="1013151" y="4069"/>
                  </a:lnTo>
                  <a:lnTo>
                    <a:pt x="966141" y="9095"/>
                  </a:lnTo>
                  <a:lnTo>
                    <a:pt x="919738" y="16058"/>
                  </a:lnTo>
                  <a:lnTo>
                    <a:pt x="873983" y="24917"/>
                  </a:lnTo>
                  <a:lnTo>
                    <a:pt x="828918" y="35631"/>
                  </a:lnTo>
                  <a:lnTo>
                    <a:pt x="784584" y="48158"/>
                  </a:lnTo>
                  <a:lnTo>
                    <a:pt x="741023" y="62457"/>
                  </a:lnTo>
                  <a:lnTo>
                    <a:pt x="698276" y="78485"/>
                  </a:lnTo>
                  <a:lnTo>
                    <a:pt x="656386" y="96202"/>
                  </a:lnTo>
                  <a:lnTo>
                    <a:pt x="615394" y="115566"/>
                  </a:lnTo>
                  <a:lnTo>
                    <a:pt x="575341" y="136535"/>
                  </a:lnTo>
                  <a:lnTo>
                    <a:pt x="536269" y="159067"/>
                  </a:lnTo>
                  <a:lnTo>
                    <a:pt x="498220" y="183121"/>
                  </a:lnTo>
                  <a:lnTo>
                    <a:pt x="461235" y="208655"/>
                  </a:lnTo>
                  <a:lnTo>
                    <a:pt x="425355" y="235628"/>
                  </a:lnTo>
                  <a:lnTo>
                    <a:pt x="390624" y="263999"/>
                  </a:lnTo>
                  <a:lnTo>
                    <a:pt x="357081" y="293724"/>
                  </a:lnTo>
                  <a:lnTo>
                    <a:pt x="324769" y="324764"/>
                  </a:lnTo>
                  <a:lnTo>
                    <a:pt x="293729" y="357076"/>
                  </a:lnTo>
                  <a:lnTo>
                    <a:pt x="264003" y="390618"/>
                  </a:lnTo>
                  <a:lnTo>
                    <a:pt x="235632" y="425350"/>
                  </a:lnTo>
                  <a:lnTo>
                    <a:pt x="208659" y="461229"/>
                  </a:lnTo>
                  <a:lnTo>
                    <a:pt x="183124" y="498214"/>
                  </a:lnTo>
                  <a:lnTo>
                    <a:pt x="159070" y="536263"/>
                  </a:lnTo>
                  <a:lnTo>
                    <a:pt x="136537" y="575335"/>
                  </a:lnTo>
                  <a:lnTo>
                    <a:pt x="115568" y="615388"/>
                  </a:lnTo>
                  <a:lnTo>
                    <a:pt x="96204" y="656381"/>
                  </a:lnTo>
                  <a:lnTo>
                    <a:pt x="78487" y="698271"/>
                  </a:lnTo>
                  <a:lnTo>
                    <a:pt x="62458" y="741018"/>
                  </a:lnTo>
                  <a:lnTo>
                    <a:pt x="48159" y="784579"/>
                  </a:lnTo>
                  <a:lnTo>
                    <a:pt x="35632" y="828913"/>
                  </a:lnTo>
                  <a:lnTo>
                    <a:pt x="24917" y="873979"/>
                  </a:lnTo>
                  <a:lnTo>
                    <a:pt x="16058" y="919735"/>
                  </a:lnTo>
                  <a:lnTo>
                    <a:pt x="9095" y="966139"/>
                  </a:lnTo>
                  <a:lnTo>
                    <a:pt x="4070" y="1013149"/>
                  </a:lnTo>
                  <a:lnTo>
                    <a:pt x="1024" y="1060725"/>
                  </a:lnTo>
                  <a:lnTo>
                    <a:pt x="0" y="1108824"/>
                  </a:lnTo>
                  <a:lnTo>
                    <a:pt x="443534" y="1108824"/>
                  </a:lnTo>
                  <a:lnTo>
                    <a:pt x="445205" y="1061311"/>
                  </a:lnTo>
                  <a:lnTo>
                    <a:pt x="450141" y="1014699"/>
                  </a:lnTo>
                  <a:lnTo>
                    <a:pt x="458230" y="969102"/>
                  </a:lnTo>
                  <a:lnTo>
                    <a:pt x="469360" y="924632"/>
                  </a:lnTo>
                  <a:lnTo>
                    <a:pt x="483418" y="881402"/>
                  </a:lnTo>
                  <a:lnTo>
                    <a:pt x="500291" y="839523"/>
                  </a:lnTo>
                  <a:lnTo>
                    <a:pt x="519867" y="799110"/>
                  </a:lnTo>
                  <a:lnTo>
                    <a:pt x="542034" y="760273"/>
                  </a:lnTo>
                  <a:lnTo>
                    <a:pt x="566678" y="723126"/>
                  </a:lnTo>
                  <a:lnTo>
                    <a:pt x="593688" y="687782"/>
                  </a:lnTo>
                  <a:lnTo>
                    <a:pt x="622950" y="654352"/>
                  </a:lnTo>
                  <a:lnTo>
                    <a:pt x="654352" y="622950"/>
                  </a:lnTo>
                  <a:lnTo>
                    <a:pt x="687782" y="593688"/>
                  </a:lnTo>
                  <a:lnTo>
                    <a:pt x="723126" y="566678"/>
                  </a:lnTo>
                  <a:lnTo>
                    <a:pt x="760273" y="542034"/>
                  </a:lnTo>
                  <a:lnTo>
                    <a:pt x="799110" y="519867"/>
                  </a:lnTo>
                  <a:lnTo>
                    <a:pt x="839523" y="500291"/>
                  </a:lnTo>
                  <a:lnTo>
                    <a:pt x="881402" y="483418"/>
                  </a:lnTo>
                  <a:lnTo>
                    <a:pt x="924632" y="469360"/>
                  </a:lnTo>
                  <a:lnTo>
                    <a:pt x="969102" y="458230"/>
                  </a:lnTo>
                  <a:lnTo>
                    <a:pt x="1014699" y="450141"/>
                  </a:lnTo>
                  <a:lnTo>
                    <a:pt x="1061311" y="445205"/>
                  </a:lnTo>
                  <a:lnTo>
                    <a:pt x="1108824" y="443534"/>
                  </a:lnTo>
                  <a:lnTo>
                    <a:pt x="1108824" y="0"/>
                  </a:lnTo>
                  <a:close/>
                </a:path>
              </a:pathLst>
            </a:custGeom>
            <a:solidFill>
              <a:srgbClr val="00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78084" y="5000576"/>
              <a:ext cx="336550" cy="271145"/>
            </a:xfrm>
            <a:custGeom>
              <a:avLst/>
              <a:gdLst/>
              <a:ahLst/>
              <a:cxnLst/>
              <a:rect l="l" t="t" r="r" b="b"/>
              <a:pathLst>
                <a:path w="336550" h="271145">
                  <a:moveTo>
                    <a:pt x="0" y="135422"/>
                  </a:moveTo>
                  <a:lnTo>
                    <a:pt x="8577" y="178171"/>
                  </a:lnTo>
                  <a:lnTo>
                    <a:pt x="32450" y="215339"/>
                  </a:lnTo>
                  <a:lnTo>
                    <a:pt x="68830" y="244675"/>
                  </a:lnTo>
                  <a:lnTo>
                    <a:pt x="114931" y="263927"/>
                  </a:lnTo>
                  <a:lnTo>
                    <a:pt x="167963" y="270845"/>
                  </a:lnTo>
                  <a:lnTo>
                    <a:pt x="220995" y="263927"/>
                  </a:lnTo>
                  <a:lnTo>
                    <a:pt x="267095" y="244675"/>
                  </a:lnTo>
                  <a:lnTo>
                    <a:pt x="303476" y="215339"/>
                  </a:lnTo>
                  <a:lnTo>
                    <a:pt x="327349" y="178171"/>
                  </a:lnTo>
                  <a:lnTo>
                    <a:pt x="335926" y="135422"/>
                  </a:lnTo>
                  <a:lnTo>
                    <a:pt x="327349" y="92674"/>
                  </a:lnTo>
                  <a:lnTo>
                    <a:pt x="303476" y="55506"/>
                  </a:lnTo>
                  <a:lnTo>
                    <a:pt x="267095" y="26170"/>
                  </a:lnTo>
                  <a:lnTo>
                    <a:pt x="220995" y="6917"/>
                  </a:lnTo>
                  <a:lnTo>
                    <a:pt x="167963" y="0"/>
                  </a:lnTo>
                  <a:lnTo>
                    <a:pt x="114901" y="6917"/>
                  </a:lnTo>
                  <a:lnTo>
                    <a:pt x="68797" y="26170"/>
                  </a:lnTo>
                  <a:lnTo>
                    <a:pt x="32428" y="55506"/>
                  </a:lnTo>
                  <a:lnTo>
                    <a:pt x="8569" y="92674"/>
                  </a:lnTo>
                  <a:lnTo>
                    <a:pt x="0" y="135422"/>
                  </a:lnTo>
                  <a:close/>
                </a:path>
              </a:pathLst>
            </a:custGeom>
            <a:ln w="23002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87639" y="4718924"/>
              <a:ext cx="716915" cy="732790"/>
            </a:xfrm>
            <a:custGeom>
              <a:avLst/>
              <a:gdLst/>
              <a:ahLst/>
              <a:cxnLst/>
              <a:rect l="l" t="t" r="r" b="b"/>
              <a:pathLst>
                <a:path w="716914" h="732789">
                  <a:moveTo>
                    <a:pt x="650137" y="565296"/>
                  </a:moveTo>
                  <a:lnTo>
                    <a:pt x="678186" y="519053"/>
                  </a:lnTo>
                  <a:lnTo>
                    <a:pt x="699120" y="468615"/>
                  </a:lnTo>
                  <a:lnTo>
                    <a:pt x="712214" y="414670"/>
                  </a:lnTo>
                  <a:lnTo>
                    <a:pt x="716739" y="357908"/>
                  </a:lnTo>
                  <a:lnTo>
                    <a:pt x="714704" y="319431"/>
                  </a:lnTo>
                  <a:lnTo>
                    <a:pt x="708625" y="281795"/>
                  </a:lnTo>
                  <a:lnTo>
                    <a:pt x="698547" y="245122"/>
                  </a:lnTo>
                  <a:lnTo>
                    <a:pt x="684513" y="209533"/>
                  </a:lnTo>
                  <a:lnTo>
                    <a:pt x="672006" y="29812"/>
                  </a:lnTo>
                  <a:lnTo>
                    <a:pt x="650981" y="12415"/>
                  </a:lnTo>
                  <a:lnTo>
                    <a:pt x="645610" y="15327"/>
                  </a:lnTo>
                  <a:lnTo>
                    <a:pt x="559519" y="61695"/>
                  </a:lnTo>
                  <a:lnTo>
                    <a:pt x="559365" y="61541"/>
                  </a:lnTo>
                  <a:lnTo>
                    <a:pt x="512979" y="34886"/>
                  </a:lnTo>
                  <a:lnTo>
                    <a:pt x="463605" y="15644"/>
                  </a:lnTo>
                  <a:lnTo>
                    <a:pt x="411872" y="3945"/>
                  </a:lnTo>
                  <a:lnTo>
                    <a:pt x="358485" y="0"/>
                  </a:lnTo>
                  <a:lnTo>
                    <a:pt x="305054" y="3945"/>
                  </a:lnTo>
                  <a:lnTo>
                    <a:pt x="253306" y="15644"/>
                  </a:lnTo>
                  <a:lnTo>
                    <a:pt x="203947" y="34886"/>
                  </a:lnTo>
                  <a:lnTo>
                    <a:pt x="157681" y="61465"/>
                  </a:lnTo>
                  <a:lnTo>
                    <a:pt x="157451" y="61695"/>
                  </a:lnTo>
                  <a:lnTo>
                    <a:pt x="71359" y="15327"/>
                  </a:lnTo>
                  <a:lnTo>
                    <a:pt x="65988" y="12492"/>
                  </a:lnTo>
                  <a:lnTo>
                    <a:pt x="59542" y="12492"/>
                  </a:lnTo>
                  <a:lnTo>
                    <a:pt x="54171" y="15404"/>
                  </a:lnTo>
                  <a:lnTo>
                    <a:pt x="48800" y="18316"/>
                  </a:lnTo>
                  <a:lnTo>
                    <a:pt x="45347" y="23758"/>
                  </a:lnTo>
                  <a:lnTo>
                    <a:pt x="44964" y="29812"/>
                  </a:lnTo>
                  <a:lnTo>
                    <a:pt x="32226" y="209457"/>
                  </a:lnTo>
                  <a:lnTo>
                    <a:pt x="18192" y="245077"/>
                  </a:lnTo>
                  <a:lnTo>
                    <a:pt x="8114" y="281747"/>
                  </a:lnTo>
                  <a:lnTo>
                    <a:pt x="2035" y="319365"/>
                  </a:lnTo>
                  <a:lnTo>
                    <a:pt x="0" y="357832"/>
                  </a:lnTo>
                  <a:lnTo>
                    <a:pt x="4513" y="414593"/>
                  </a:lnTo>
                  <a:lnTo>
                    <a:pt x="17580" y="468538"/>
                  </a:lnTo>
                  <a:lnTo>
                    <a:pt x="38488" y="518977"/>
                  </a:lnTo>
                  <a:lnTo>
                    <a:pt x="66525" y="565219"/>
                  </a:lnTo>
                  <a:lnTo>
                    <a:pt x="32380" y="710605"/>
                  </a:lnTo>
                  <a:lnTo>
                    <a:pt x="31152" y="715970"/>
                  </a:lnTo>
                  <a:lnTo>
                    <a:pt x="32380" y="721565"/>
                  </a:lnTo>
                  <a:lnTo>
                    <a:pt x="35756" y="725780"/>
                  </a:lnTo>
                  <a:lnTo>
                    <a:pt x="39132" y="730072"/>
                  </a:lnTo>
                  <a:lnTo>
                    <a:pt x="44350" y="732601"/>
                  </a:lnTo>
                  <a:lnTo>
                    <a:pt x="49798" y="732601"/>
                  </a:lnTo>
                  <a:lnTo>
                    <a:pt x="134431" y="732601"/>
                  </a:lnTo>
                  <a:lnTo>
                    <a:pt x="138959" y="732601"/>
                  </a:lnTo>
                  <a:lnTo>
                    <a:pt x="143409" y="730838"/>
                  </a:lnTo>
                  <a:lnTo>
                    <a:pt x="146708" y="727773"/>
                  </a:lnTo>
                  <a:lnTo>
                    <a:pt x="197197" y="680486"/>
                  </a:lnTo>
                  <a:lnTo>
                    <a:pt x="197888" y="679796"/>
                  </a:lnTo>
                  <a:lnTo>
                    <a:pt x="198194" y="678953"/>
                  </a:lnTo>
                  <a:lnTo>
                    <a:pt x="198808" y="678263"/>
                  </a:lnTo>
                  <a:lnTo>
                    <a:pt x="235936" y="694251"/>
                  </a:lnTo>
                  <a:lnTo>
                    <a:pt x="275078" y="706036"/>
                  </a:lnTo>
                  <a:lnTo>
                    <a:pt x="315947" y="713323"/>
                  </a:lnTo>
                  <a:lnTo>
                    <a:pt x="358254" y="715817"/>
                  </a:lnTo>
                  <a:lnTo>
                    <a:pt x="400562" y="713323"/>
                  </a:lnTo>
                  <a:lnTo>
                    <a:pt x="441430" y="706036"/>
                  </a:lnTo>
                  <a:lnTo>
                    <a:pt x="480572" y="694251"/>
                  </a:lnTo>
                  <a:lnTo>
                    <a:pt x="517700" y="678263"/>
                  </a:lnTo>
                  <a:lnTo>
                    <a:pt x="518238" y="679030"/>
                  </a:lnTo>
                  <a:lnTo>
                    <a:pt x="518621" y="679873"/>
                  </a:lnTo>
                  <a:lnTo>
                    <a:pt x="519312" y="680486"/>
                  </a:lnTo>
                  <a:lnTo>
                    <a:pt x="569800" y="727773"/>
                  </a:lnTo>
                  <a:lnTo>
                    <a:pt x="573100" y="730915"/>
                  </a:lnTo>
                  <a:lnTo>
                    <a:pt x="577474" y="732601"/>
                  </a:lnTo>
                  <a:lnTo>
                    <a:pt x="582077" y="732601"/>
                  </a:lnTo>
                  <a:lnTo>
                    <a:pt x="666788" y="732601"/>
                  </a:lnTo>
                  <a:lnTo>
                    <a:pt x="672236" y="732601"/>
                  </a:lnTo>
                  <a:lnTo>
                    <a:pt x="677453" y="730072"/>
                  </a:lnTo>
                  <a:lnTo>
                    <a:pt x="680830" y="725780"/>
                  </a:lnTo>
                  <a:lnTo>
                    <a:pt x="684206" y="721488"/>
                  </a:lnTo>
                  <a:lnTo>
                    <a:pt x="685510" y="715894"/>
                  </a:lnTo>
                  <a:lnTo>
                    <a:pt x="684206" y="710605"/>
                  </a:lnTo>
                  <a:lnTo>
                    <a:pt x="650137" y="565296"/>
                  </a:lnTo>
                  <a:close/>
                </a:path>
              </a:pathLst>
            </a:custGeom>
            <a:ln w="23005">
              <a:solidFill>
                <a:srgbClr val="005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87348" y="5094307"/>
              <a:ext cx="36195" cy="86995"/>
            </a:xfrm>
            <a:custGeom>
              <a:avLst/>
              <a:gdLst/>
              <a:ahLst/>
              <a:cxnLst/>
              <a:rect l="l" t="t" r="r" b="b"/>
              <a:pathLst>
                <a:path w="36194" h="86995">
                  <a:moveTo>
                    <a:pt x="17954" y="86373"/>
                  </a:moveTo>
                  <a:lnTo>
                    <a:pt x="27853" y="86373"/>
                  </a:lnTo>
                  <a:lnTo>
                    <a:pt x="35909" y="78326"/>
                  </a:lnTo>
                  <a:lnTo>
                    <a:pt x="35909" y="68439"/>
                  </a:lnTo>
                  <a:lnTo>
                    <a:pt x="35909" y="17933"/>
                  </a:lnTo>
                  <a:lnTo>
                    <a:pt x="35909" y="8047"/>
                  </a:lnTo>
                  <a:lnTo>
                    <a:pt x="27853" y="0"/>
                  </a:lnTo>
                  <a:lnTo>
                    <a:pt x="17954" y="0"/>
                  </a:lnTo>
                  <a:lnTo>
                    <a:pt x="8056" y="0"/>
                  </a:lnTo>
                  <a:lnTo>
                    <a:pt x="0" y="8047"/>
                  </a:lnTo>
                  <a:lnTo>
                    <a:pt x="0" y="17933"/>
                  </a:lnTo>
                  <a:lnTo>
                    <a:pt x="0" y="68439"/>
                  </a:lnTo>
                  <a:lnTo>
                    <a:pt x="0" y="78402"/>
                  </a:lnTo>
                  <a:lnTo>
                    <a:pt x="8056" y="86373"/>
                  </a:lnTo>
                  <a:lnTo>
                    <a:pt x="17954" y="86373"/>
                  </a:lnTo>
                  <a:close/>
                </a:path>
              </a:pathLst>
            </a:custGeom>
            <a:ln w="2301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68759" y="5094307"/>
              <a:ext cx="36195" cy="86995"/>
            </a:xfrm>
            <a:custGeom>
              <a:avLst/>
              <a:gdLst/>
              <a:ahLst/>
              <a:cxnLst/>
              <a:rect l="l" t="t" r="r" b="b"/>
              <a:pathLst>
                <a:path w="36194" h="86995">
                  <a:moveTo>
                    <a:pt x="17954" y="86373"/>
                  </a:moveTo>
                  <a:lnTo>
                    <a:pt x="27853" y="86373"/>
                  </a:lnTo>
                  <a:lnTo>
                    <a:pt x="35909" y="78326"/>
                  </a:lnTo>
                  <a:lnTo>
                    <a:pt x="35909" y="68439"/>
                  </a:lnTo>
                  <a:lnTo>
                    <a:pt x="35909" y="17933"/>
                  </a:lnTo>
                  <a:lnTo>
                    <a:pt x="35909" y="8047"/>
                  </a:lnTo>
                  <a:lnTo>
                    <a:pt x="27853" y="0"/>
                  </a:lnTo>
                  <a:lnTo>
                    <a:pt x="17954" y="0"/>
                  </a:lnTo>
                  <a:lnTo>
                    <a:pt x="8056" y="0"/>
                  </a:lnTo>
                  <a:lnTo>
                    <a:pt x="0" y="8047"/>
                  </a:lnTo>
                  <a:lnTo>
                    <a:pt x="0" y="17933"/>
                  </a:lnTo>
                  <a:lnTo>
                    <a:pt x="0" y="68439"/>
                  </a:lnTo>
                  <a:lnTo>
                    <a:pt x="0" y="78402"/>
                  </a:lnTo>
                  <a:lnTo>
                    <a:pt x="8056" y="86373"/>
                  </a:lnTo>
                  <a:lnTo>
                    <a:pt x="17954" y="86373"/>
                  </a:lnTo>
                  <a:close/>
                </a:path>
              </a:pathLst>
            </a:custGeom>
            <a:ln w="23015">
              <a:solidFill>
                <a:srgbClr val="009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567" y="4460718"/>
              <a:ext cx="224806" cy="22456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1977" y="4921631"/>
              <a:ext cx="82932" cy="8286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7108" y="4921631"/>
              <a:ext cx="82932" cy="82861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915350" y="4703043"/>
            <a:ext cx="45180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300" dirty="0">
                <a:solidFill>
                  <a:srgbClr val="005A8D"/>
                </a:solidFill>
                <a:latin typeface="Calibri"/>
                <a:cs typeface="Calibri"/>
              </a:rPr>
              <a:t>75%</a:t>
            </a:r>
            <a:r>
              <a:rPr sz="2000" b="1" spc="30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spc="110" dirty="0">
                <a:solidFill>
                  <a:srgbClr val="1E3764"/>
                </a:solidFill>
                <a:latin typeface="Calibri"/>
                <a:cs typeface="Calibri"/>
              </a:rPr>
              <a:t>said</a:t>
            </a:r>
            <a:r>
              <a:rPr sz="2000" spc="4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1E3764"/>
                </a:solidFill>
                <a:latin typeface="Calibri"/>
                <a:cs typeface="Calibri"/>
              </a:rPr>
              <a:t>they</a:t>
            </a:r>
            <a:r>
              <a:rPr sz="2000" spc="5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135" dirty="0">
                <a:solidFill>
                  <a:srgbClr val="1E3764"/>
                </a:solidFill>
                <a:latin typeface="Calibri"/>
                <a:cs typeface="Calibri"/>
              </a:rPr>
              <a:t>could</a:t>
            </a:r>
            <a:r>
              <a:rPr sz="2000" spc="4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1E3764"/>
                </a:solidFill>
                <a:latin typeface="Calibri"/>
                <a:cs typeface="Calibri"/>
              </a:rPr>
              <a:t>have</a:t>
            </a:r>
            <a:r>
              <a:rPr sz="2000" spc="4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120" dirty="0">
                <a:solidFill>
                  <a:srgbClr val="1E3764"/>
                </a:solidFill>
                <a:latin typeface="Calibri"/>
                <a:cs typeface="Calibri"/>
              </a:rPr>
              <a:t>saved</a:t>
            </a:r>
            <a:r>
              <a:rPr sz="2000" spc="5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105" dirty="0">
                <a:solidFill>
                  <a:srgbClr val="1E3764"/>
                </a:solidFill>
                <a:latin typeface="Calibri"/>
                <a:cs typeface="Calibri"/>
              </a:rPr>
              <a:t>a</a:t>
            </a:r>
            <a:r>
              <a:rPr sz="2000" spc="4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3764"/>
                </a:solidFill>
                <a:latin typeface="Calibri"/>
                <a:cs typeface="Calibri"/>
              </a:rPr>
              <a:t>little </a:t>
            </a:r>
            <a:r>
              <a:rPr sz="2000" spc="114" dirty="0">
                <a:solidFill>
                  <a:srgbClr val="1E3764"/>
                </a:solidFill>
                <a:latin typeface="Calibri"/>
                <a:cs typeface="Calibri"/>
              </a:rPr>
              <a:t>more</a:t>
            </a:r>
            <a:r>
              <a:rPr sz="2000" spc="5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1E3764"/>
                </a:solidFill>
                <a:latin typeface="Calibri"/>
                <a:cs typeface="Calibri"/>
              </a:rPr>
              <a:t>over</a:t>
            </a:r>
            <a:r>
              <a:rPr sz="2000" spc="65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1E3764"/>
                </a:solidFill>
                <a:latin typeface="Calibri"/>
                <a:cs typeface="Calibri"/>
              </a:rPr>
              <a:t>the</a:t>
            </a:r>
            <a:r>
              <a:rPr sz="2000" spc="60" dirty="0">
                <a:solidFill>
                  <a:srgbClr val="1E3764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1E3764"/>
                </a:solidFill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9902" y="6448277"/>
            <a:ext cx="3332479" cy="1498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45" dirty="0">
                <a:solidFill>
                  <a:srgbClr val="5D5D5D"/>
                </a:solidFill>
                <a:latin typeface="Calibri"/>
                <a:cs typeface="Calibri"/>
              </a:rPr>
              <a:t>Source:</a:t>
            </a:r>
            <a:r>
              <a:rPr sz="800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5D5D5D"/>
                </a:solidFill>
                <a:latin typeface="Calibri"/>
                <a:cs typeface="Calibri"/>
              </a:rPr>
              <a:t>American</a:t>
            </a:r>
            <a:r>
              <a:rPr sz="800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Century</a:t>
            </a:r>
            <a:r>
              <a:rPr sz="800" spc="1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Investments</a:t>
            </a:r>
            <a:r>
              <a:rPr sz="800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study,</a:t>
            </a:r>
            <a:r>
              <a:rPr sz="800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“Reflections</a:t>
            </a:r>
            <a:r>
              <a:rPr sz="800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in</a:t>
            </a:r>
            <a:r>
              <a:rPr sz="800" spc="1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800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D5D5D"/>
                </a:solidFill>
                <a:latin typeface="Calibri"/>
                <a:cs typeface="Calibri"/>
              </a:rPr>
              <a:t>Mirror”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32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225" dirty="0"/>
              <a:t>What</a:t>
            </a:r>
            <a:r>
              <a:rPr spc="65" dirty="0"/>
              <a:t> </a:t>
            </a:r>
            <a:r>
              <a:rPr spc="300" dirty="0"/>
              <a:t>would</a:t>
            </a:r>
            <a:r>
              <a:rPr spc="55" dirty="0"/>
              <a:t> </a:t>
            </a:r>
            <a:r>
              <a:rPr spc="235" dirty="0"/>
              <a:t>your</a:t>
            </a:r>
            <a:r>
              <a:rPr spc="65" dirty="0"/>
              <a:t> </a:t>
            </a:r>
            <a:r>
              <a:rPr spc="175" dirty="0"/>
              <a:t>future</a:t>
            </a:r>
            <a:r>
              <a:rPr spc="75" dirty="0"/>
              <a:t> </a:t>
            </a:r>
            <a:r>
              <a:rPr spc="204" dirty="0"/>
              <a:t>self</a:t>
            </a:r>
            <a:r>
              <a:rPr spc="145" dirty="0"/>
              <a:t> </a:t>
            </a:r>
            <a:r>
              <a:rPr spc="220" dirty="0"/>
              <a:t>say?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3091" y="2542032"/>
            <a:ext cx="7252970" cy="368363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86385" marR="5715" indent="-274320" algn="just">
              <a:lnSpc>
                <a:spcPct val="70000"/>
              </a:lnSpc>
              <a:spcBef>
                <a:spcPts val="82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Board</a:t>
            </a:r>
            <a:r>
              <a:rPr sz="20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also</a:t>
            </a:r>
            <a:r>
              <a:rPr sz="20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employs</a:t>
            </a:r>
            <a:r>
              <a:rPr sz="20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third</a:t>
            </a:r>
            <a:r>
              <a:rPr sz="2000" b="1" spc="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party</a:t>
            </a:r>
            <a:r>
              <a:rPr sz="20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professionals</a:t>
            </a:r>
            <a:r>
              <a:rPr sz="2000" b="1" spc="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who</a:t>
            </a:r>
            <a:r>
              <a:rPr sz="20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work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2000" b="1" spc="225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229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Board,</a:t>
            </a:r>
            <a:r>
              <a:rPr sz="2000" b="1" spc="229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including</a:t>
            </a:r>
            <a:r>
              <a:rPr sz="2000" b="1" spc="229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000" b="1" spc="225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third</a:t>
            </a:r>
            <a:r>
              <a:rPr sz="2000" b="1" spc="235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party</a:t>
            </a:r>
            <a:r>
              <a:rPr sz="2000" b="1" spc="229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administrator,</a:t>
            </a:r>
            <a:r>
              <a:rPr sz="2000" b="1" spc="229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the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investment</a:t>
            </a:r>
            <a:r>
              <a:rPr sz="2000" b="1" spc="75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managers,</a:t>
            </a:r>
            <a:r>
              <a:rPr sz="2000" b="1" spc="7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investment</a:t>
            </a:r>
            <a:r>
              <a:rPr sz="2000" b="1" spc="8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consultant,</a:t>
            </a:r>
            <a:r>
              <a:rPr sz="2000" b="1" spc="7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000" b="1" spc="7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attorney, auditor,</a:t>
            </a:r>
            <a:r>
              <a:rPr sz="20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and</a:t>
            </a:r>
            <a:r>
              <a:rPr sz="20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actuary.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0B6FC"/>
              </a:buClr>
              <a:buFont typeface="Arial"/>
              <a:buChar char="•"/>
            </a:pPr>
            <a:endParaRPr sz="2150">
              <a:latin typeface="Candara"/>
              <a:cs typeface="Candara"/>
            </a:endParaRPr>
          </a:p>
          <a:p>
            <a:pPr marL="286385" marR="6350" indent="-274320" algn="just">
              <a:lnSpc>
                <a:spcPct val="7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third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party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administrator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assists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Board</a:t>
            </a:r>
            <a:r>
              <a:rPr sz="2000" b="1" spc="4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fulfilling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their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administrative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responsibilities.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0B6FC"/>
              </a:buClr>
              <a:buFont typeface="Arial"/>
              <a:buChar char="•"/>
            </a:pPr>
            <a:endParaRPr sz="2150">
              <a:latin typeface="Candara"/>
              <a:cs typeface="Candara"/>
            </a:endParaRPr>
          </a:p>
          <a:p>
            <a:pPr marL="286385" marR="5715" indent="-274320" algn="just">
              <a:lnSpc>
                <a:spcPct val="7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000" b="1" spc="3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assets</a:t>
            </a:r>
            <a:r>
              <a:rPr sz="2000" b="1" spc="3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2000" b="1" spc="3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invested</a:t>
            </a:r>
            <a:r>
              <a:rPr sz="2000" b="1" spc="3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by</a:t>
            </a:r>
            <a:r>
              <a:rPr sz="2000" b="1" spc="3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3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investment</a:t>
            </a:r>
            <a:r>
              <a:rPr sz="2000" b="1" spc="3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managers,</a:t>
            </a:r>
            <a:r>
              <a:rPr sz="2000" b="1" spc="3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whose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performance</a:t>
            </a:r>
            <a:r>
              <a:rPr sz="2000" b="1" spc="434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2000" b="1" spc="434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graded</a:t>
            </a:r>
            <a:r>
              <a:rPr sz="2000" b="1" spc="434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by</a:t>
            </a:r>
            <a:r>
              <a:rPr sz="2000" b="1" spc="44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434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independent</a:t>
            </a:r>
            <a:r>
              <a:rPr sz="2000" b="1" spc="440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investment consultant.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0B6FC"/>
              </a:buClr>
              <a:buFont typeface="Arial"/>
              <a:buChar char="•"/>
            </a:pPr>
            <a:endParaRPr sz="2150">
              <a:latin typeface="Candara"/>
              <a:cs typeface="Candara"/>
            </a:endParaRPr>
          </a:p>
          <a:p>
            <a:pPr marL="287020" marR="5080" indent="-274320" algn="just">
              <a:lnSpc>
                <a:spcPct val="7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3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actuary</a:t>
            </a:r>
            <a:r>
              <a:rPr sz="2000" b="1" spc="3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calculates</a:t>
            </a:r>
            <a:r>
              <a:rPr sz="2000" b="1" spc="3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3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required</a:t>
            </a:r>
            <a:r>
              <a:rPr sz="2000" b="1" spc="3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annual</a:t>
            </a:r>
            <a:r>
              <a:rPr sz="2000" b="1" spc="3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contributions</a:t>
            </a:r>
            <a:r>
              <a:rPr sz="2000" b="1" spc="3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into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2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0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000" b="1" spc="2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maintain</a:t>
            </a:r>
            <a:r>
              <a:rPr sz="20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its</a:t>
            </a:r>
            <a:r>
              <a:rPr sz="20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financial</a:t>
            </a:r>
            <a:r>
              <a:rPr sz="20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health.</a:t>
            </a:r>
            <a:r>
              <a:rPr sz="2000" b="1" spc="2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2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actuary</a:t>
            </a:r>
            <a:r>
              <a:rPr sz="2000" b="1" spc="2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prepares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“impact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statements”</a:t>
            </a:r>
            <a:r>
              <a:rPr sz="20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prior</a:t>
            </a:r>
            <a:r>
              <a:rPr sz="20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passage of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new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benefits.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186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ROLE</a:t>
            </a:r>
            <a:r>
              <a:rPr sz="4400" b="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4400" b="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4400" b="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TRUSTEES</a:t>
            </a:r>
            <a:r>
              <a:rPr sz="4400" b="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CON’T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805939" y="1633727"/>
            <a:ext cx="2100580" cy="914400"/>
            <a:chOff x="1805939" y="1633727"/>
            <a:chExt cx="2100580" cy="914400"/>
          </a:xfrm>
        </p:grpSpPr>
        <p:sp>
          <p:nvSpPr>
            <p:cNvPr id="6" name="object 6"/>
            <p:cNvSpPr/>
            <p:nvPr/>
          </p:nvSpPr>
          <p:spPr>
            <a:xfrm>
              <a:off x="2720339" y="2086535"/>
              <a:ext cx="1186180" cy="0"/>
            </a:xfrm>
            <a:custGeom>
              <a:avLst/>
              <a:gdLst/>
              <a:ahLst/>
              <a:cxnLst/>
              <a:rect l="l" t="t" r="r" b="b"/>
              <a:pathLst>
                <a:path w="1186179">
                  <a:moveTo>
                    <a:pt x="0" y="0"/>
                  </a:moveTo>
                  <a:lnTo>
                    <a:pt x="1185672" y="0"/>
                  </a:lnTo>
                </a:path>
              </a:pathLst>
            </a:custGeom>
            <a:ln w="18656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5939" y="163372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3762" y="1826577"/>
              <a:ext cx="395605" cy="528320"/>
            </a:xfrm>
            <a:custGeom>
              <a:avLst/>
              <a:gdLst/>
              <a:ahLst/>
              <a:cxnLst/>
              <a:rect l="l" t="t" r="r" b="b"/>
              <a:pathLst>
                <a:path w="395605" h="528319">
                  <a:moveTo>
                    <a:pt x="197751" y="389445"/>
                  </a:moveTo>
                  <a:lnTo>
                    <a:pt x="65913" y="389445"/>
                  </a:lnTo>
                  <a:lnTo>
                    <a:pt x="65913" y="402628"/>
                  </a:lnTo>
                  <a:lnTo>
                    <a:pt x="197751" y="402628"/>
                  </a:lnTo>
                  <a:lnTo>
                    <a:pt x="197751" y="389445"/>
                  </a:lnTo>
                  <a:close/>
                </a:path>
                <a:path w="395605" h="528319">
                  <a:moveTo>
                    <a:pt x="329577" y="257632"/>
                  </a:moveTo>
                  <a:lnTo>
                    <a:pt x="197751" y="257632"/>
                  </a:lnTo>
                  <a:lnTo>
                    <a:pt x="197751" y="270802"/>
                  </a:lnTo>
                  <a:lnTo>
                    <a:pt x="329577" y="270802"/>
                  </a:lnTo>
                  <a:lnTo>
                    <a:pt x="329577" y="257632"/>
                  </a:lnTo>
                  <a:close/>
                </a:path>
                <a:path w="395605" h="528319">
                  <a:moveTo>
                    <a:pt x="329577" y="204901"/>
                  </a:moveTo>
                  <a:lnTo>
                    <a:pt x="65913" y="204901"/>
                  </a:lnTo>
                  <a:lnTo>
                    <a:pt x="65913" y="218084"/>
                  </a:lnTo>
                  <a:lnTo>
                    <a:pt x="329577" y="218084"/>
                  </a:lnTo>
                  <a:lnTo>
                    <a:pt x="329577" y="204901"/>
                  </a:lnTo>
                  <a:close/>
                </a:path>
                <a:path w="395605" h="528319">
                  <a:moveTo>
                    <a:pt x="329577" y="152171"/>
                  </a:moveTo>
                  <a:lnTo>
                    <a:pt x="65913" y="152171"/>
                  </a:lnTo>
                  <a:lnTo>
                    <a:pt x="65913" y="165354"/>
                  </a:lnTo>
                  <a:lnTo>
                    <a:pt x="329577" y="165354"/>
                  </a:lnTo>
                  <a:lnTo>
                    <a:pt x="329577" y="152171"/>
                  </a:lnTo>
                  <a:close/>
                </a:path>
                <a:path w="395605" h="528319">
                  <a:moveTo>
                    <a:pt x="329577" y="99453"/>
                  </a:moveTo>
                  <a:lnTo>
                    <a:pt x="65913" y="99453"/>
                  </a:lnTo>
                  <a:lnTo>
                    <a:pt x="65913" y="112623"/>
                  </a:lnTo>
                  <a:lnTo>
                    <a:pt x="329577" y="112623"/>
                  </a:lnTo>
                  <a:lnTo>
                    <a:pt x="329577" y="99453"/>
                  </a:lnTo>
                  <a:close/>
                </a:path>
                <a:path w="395605" h="528319">
                  <a:moveTo>
                    <a:pt x="395490" y="0"/>
                  </a:moveTo>
                  <a:lnTo>
                    <a:pt x="382308" y="0"/>
                  </a:lnTo>
                  <a:lnTo>
                    <a:pt x="382308" y="13970"/>
                  </a:lnTo>
                  <a:lnTo>
                    <a:pt x="382308" y="514311"/>
                  </a:lnTo>
                  <a:lnTo>
                    <a:pt x="13182" y="514311"/>
                  </a:lnTo>
                  <a:lnTo>
                    <a:pt x="13182" y="13970"/>
                  </a:lnTo>
                  <a:lnTo>
                    <a:pt x="382308" y="13970"/>
                  </a:lnTo>
                  <a:lnTo>
                    <a:pt x="382308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14311"/>
                  </a:lnTo>
                  <a:lnTo>
                    <a:pt x="0" y="528281"/>
                  </a:lnTo>
                  <a:lnTo>
                    <a:pt x="395490" y="528281"/>
                  </a:lnTo>
                  <a:lnTo>
                    <a:pt x="395490" y="514667"/>
                  </a:lnTo>
                  <a:lnTo>
                    <a:pt x="395490" y="514311"/>
                  </a:lnTo>
                  <a:lnTo>
                    <a:pt x="395490" y="13970"/>
                  </a:lnTo>
                  <a:lnTo>
                    <a:pt x="395490" y="13766"/>
                  </a:lnTo>
                  <a:lnTo>
                    <a:pt x="395490" y="0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6288" y="2178400"/>
              <a:ext cx="85123" cy="8511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271771" y="1633727"/>
            <a:ext cx="3731260" cy="2590800"/>
            <a:chOff x="4271771" y="1633727"/>
            <a:chExt cx="3731260" cy="2590800"/>
          </a:xfrm>
        </p:grpSpPr>
        <p:sp>
          <p:nvSpPr>
            <p:cNvPr id="11" name="object 11"/>
            <p:cNvSpPr/>
            <p:nvPr/>
          </p:nvSpPr>
          <p:spPr>
            <a:xfrm>
              <a:off x="4271771" y="2086535"/>
              <a:ext cx="2724150" cy="0"/>
            </a:xfrm>
            <a:custGeom>
              <a:avLst/>
              <a:gdLst/>
              <a:ahLst/>
              <a:cxnLst/>
              <a:rect l="l" t="t" r="r" b="b"/>
              <a:pathLst>
                <a:path w="2724150">
                  <a:moveTo>
                    <a:pt x="0" y="0"/>
                  </a:moveTo>
                  <a:lnTo>
                    <a:pt x="1123188" y="0"/>
                  </a:lnTo>
                </a:path>
                <a:path w="2724150">
                  <a:moveTo>
                    <a:pt x="2037588" y="0"/>
                  </a:moveTo>
                  <a:lnTo>
                    <a:pt x="2723565" y="0"/>
                  </a:lnTo>
                </a:path>
              </a:pathLst>
            </a:custGeom>
            <a:ln w="18656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88301" y="2083308"/>
              <a:ext cx="843915" cy="1679575"/>
            </a:xfrm>
            <a:custGeom>
              <a:avLst/>
              <a:gdLst/>
              <a:ahLst/>
              <a:cxnLst/>
              <a:rect l="l" t="t" r="r" b="b"/>
              <a:pathLst>
                <a:path w="843915" h="1679575">
                  <a:moveTo>
                    <a:pt x="0" y="0"/>
                  </a:moveTo>
                  <a:lnTo>
                    <a:pt x="47867" y="1329"/>
                  </a:lnTo>
                  <a:lnTo>
                    <a:pt x="95034" y="5269"/>
                  </a:lnTo>
                  <a:lnTo>
                    <a:pt x="141429" y="11750"/>
                  </a:lnTo>
                  <a:lnTo>
                    <a:pt x="186981" y="20701"/>
                  </a:lnTo>
                  <a:lnTo>
                    <a:pt x="231618" y="32050"/>
                  </a:lnTo>
                  <a:lnTo>
                    <a:pt x="275271" y="45728"/>
                  </a:lnTo>
                  <a:lnTo>
                    <a:pt x="317867" y="61661"/>
                  </a:lnTo>
                  <a:lnTo>
                    <a:pt x="359335" y="79781"/>
                  </a:lnTo>
                  <a:lnTo>
                    <a:pt x="399604" y="100017"/>
                  </a:lnTo>
                  <a:lnTo>
                    <a:pt x="438603" y="122296"/>
                  </a:lnTo>
                  <a:lnTo>
                    <a:pt x="476260" y="146548"/>
                  </a:lnTo>
                  <a:lnTo>
                    <a:pt x="512505" y="172704"/>
                  </a:lnTo>
                  <a:lnTo>
                    <a:pt x="547266" y="200690"/>
                  </a:lnTo>
                  <a:lnTo>
                    <a:pt x="580472" y="230438"/>
                  </a:lnTo>
                  <a:lnTo>
                    <a:pt x="612051" y="261875"/>
                  </a:lnTo>
                  <a:lnTo>
                    <a:pt x="641934" y="294931"/>
                  </a:lnTo>
                  <a:lnTo>
                    <a:pt x="670047" y="329535"/>
                  </a:lnTo>
                  <a:lnTo>
                    <a:pt x="696321" y="365616"/>
                  </a:lnTo>
                  <a:lnTo>
                    <a:pt x="720683" y="403103"/>
                  </a:lnTo>
                  <a:lnTo>
                    <a:pt x="743063" y="441926"/>
                  </a:lnTo>
                  <a:lnTo>
                    <a:pt x="763390" y="482013"/>
                  </a:lnTo>
                  <a:lnTo>
                    <a:pt x="781592" y="523294"/>
                  </a:lnTo>
                  <a:lnTo>
                    <a:pt x="797598" y="565697"/>
                  </a:lnTo>
                  <a:lnTo>
                    <a:pt x="811337" y="609152"/>
                  </a:lnTo>
                  <a:lnTo>
                    <a:pt x="822738" y="653588"/>
                  </a:lnTo>
                  <a:lnTo>
                    <a:pt x="831729" y="698934"/>
                  </a:lnTo>
                  <a:lnTo>
                    <a:pt x="838240" y="745119"/>
                  </a:lnTo>
                  <a:lnTo>
                    <a:pt x="842198" y="792073"/>
                  </a:lnTo>
                  <a:lnTo>
                    <a:pt x="843534" y="839724"/>
                  </a:lnTo>
                  <a:lnTo>
                    <a:pt x="842207" y="887217"/>
                  </a:lnTo>
                  <a:lnTo>
                    <a:pt x="838273" y="934021"/>
                  </a:lnTo>
                  <a:lnTo>
                    <a:pt x="831804" y="980063"/>
                  </a:lnTo>
                  <a:lnTo>
                    <a:pt x="822868" y="1025274"/>
                  </a:lnTo>
                  <a:lnTo>
                    <a:pt x="811537" y="1069584"/>
                  </a:lnTo>
                  <a:lnTo>
                    <a:pt x="797881" y="1112921"/>
                  </a:lnTo>
                  <a:lnTo>
                    <a:pt x="781970" y="1155216"/>
                  </a:lnTo>
                  <a:lnTo>
                    <a:pt x="763875" y="1196398"/>
                  </a:lnTo>
                  <a:lnTo>
                    <a:pt x="743666" y="1236397"/>
                  </a:lnTo>
                  <a:lnTo>
                    <a:pt x="721414" y="1275142"/>
                  </a:lnTo>
                  <a:lnTo>
                    <a:pt x="697189" y="1312563"/>
                  </a:lnTo>
                  <a:lnTo>
                    <a:pt x="671061" y="1348589"/>
                  </a:lnTo>
                  <a:lnTo>
                    <a:pt x="643101" y="1383150"/>
                  </a:lnTo>
                  <a:lnTo>
                    <a:pt x="613379" y="1416176"/>
                  </a:lnTo>
                  <a:lnTo>
                    <a:pt x="581965" y="1447596"/>
                  </a:lnTo>
                  <a:lnTo>
                    <a:pt x="548931" y="1477340"/>
                  </a:lnTo>
                  <a:lnTo>
                    <a:pt x="514346" y="1505337"/>
                  </a:lnTo>
                  <a:lnTo>
                    <a:pt x="478280" y="1531517"/>
                  </a:lnTo>
                  <a:lnTo>
                    <a:pt x="440805" y="1555810"/>
                  </a:lnTo>
                  <a:lnTo>
                    <a:pt x="401990" y="1578145"/>
                  </a:lnTo>
                  <a:lnTo>
                    <a:pt x="361907" y="1598451"/>
                  </a:lnTo>
                  <a:lnTo>
                    <a:pt x="320624" y="1616659"/>
                  </a:lnTo>
                  <a:lnTo>
                    <a:pt x="278214" y="1632698"/>
                  </a:lnTo>
                  <a:lnTo>
                    <a:pt x="234745" y="1646497"/>
                  </a:lnTo>
                  <a:lnTo>
                    <a:pt x="190290" y="1657986"/>
                  </a:lnTo>
                  <a:lnTo>
                    <a:pt x="144917" y="1667095"/>
                  </a:lnTo>
                  <a:lnTo>
                    <a:pt x="98697" y="1673753"/>
                  </a:lnTo>
                  <a:lnTo>
                    <a:pt x="51702" y="1677890"/>
                  </a:lnTo>
                  <a:lnTo>
                    <a:pt x="4000" y="1679435"/>
                  </a:lnTo>
                </a:path>
              </a:pathLst>
            </a:custGeom>
            <a:ln w="12192">
              <a:solidFill>
                <a:srgbClr val="005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71771" y="3767635"/>
              <a:ext cx="2721610" cy="0"/>
            </a:xfrm>
            <a:custGeom>
              <a:avLst/>
              <a:gdLst/>
              <a:ahLst/>
              <a:cxnLst/>
              <a:rect l="l" t="t" r="r" b="b"/>
              <a:pathLst>
                <a:path w="2721609">
                  <a:moveTo>
                    <a:pt x="2037588" y="0"/>
                  </a:moveTo>
                  <a:lnTo>
                    <a:pt x="2721140" y="0"/>
                  </a:lnTo>
                </a:path>
                <a:path w="2721609">
                  <a:moveTo>
                    <a:pt x="0" y="0"/>
                  </a:moveTo>
                  <a:lnTo>
                    <a:pt x="1123188" y="0"/>
                  </a:lnTo>
                </a:path>
              </a:pathLst>
            </a:custGeom>
            <a:ln w="15862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94959" y="331012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8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36763" y="2737103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365759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365759" y="36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82483" y="2782824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19">
                  <a:moveTo>
                    <a:pt x="274320" y="0"/>
                  </a:moveTo>
                  <a:lnTo>
                    <a:pt x="137160" y="13716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137160" y="274320"/>
                  </a:lnTo>
                  <a:lnTo>
                    <a:pt x="274320" y="13716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4959" y="163372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5C6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84850" y="1882774"/>
              <a:ext cx="534670" cy="2115820"/>
            </a:xfrm>
            <a:custGeom>
              <a:avLst/>
              <a:gdLst/>
              <a:ahLst/>
              <a:cxnLst/>
              <a:rect l="l" t="t" r="r" b="b"/>
              <a:pathLst>
                <a:path w="534670" h="2115820">
                  <a:moveTo>
                    <a:pt x="321005" y="77114"/>
                  </a:moveTo>
                  <a:lnTo>
                    <a:pt x="276174" y="58496"/>
                  </a:lnTo>
                  <a:lnTo>
                    <a:pt x="233997" y="54038"/>
                  </a:lnTo>
                  <a:lnTo>
                    <a:pt x="223126" y="54406"/>
                  </a:lnTo>
                  <a:lnTo>
                    <a:pt x="212318" y="55448"/>
                  </a:lnTo>
                  <a:lnTo>
                    <a:pt x="201650" y="57099"/>
                  </a:lnTo>
                  <a:lnTo>
                    <a:pt x="187858" y="59969"/>
                  </a:lnTo>
                  <a:lnTo>
                    <a:pt x="185216" y="63931"/>
                  </a:lnTo>
                  <a:lnTo>
                    <a:pt x="187858" y="70523"/>
                  </a:lnTo>
                  <a:lnTo>
                    <a:pt x="191147" y="73152"/>
                  </a:lnTo>
                  <a:lnTo>
                    <a:pt x="194449" y="71831"/>
                  </a:lnTo>
                  <a:lnTo>
                    <a:pt x="194449" y="71183"/>
                  </a:lnTo>
                  <a:lnTo>
                    <a:pt x="195110" y="71183"/>
                  </a:lnTo>
                  <a:lnTo>
                    <a:pt x="204609" y="69062"/>
                  </a:lnTo>
                  <a:lnTo>
                    <a:pt x="214299" y="67640"/>
                  </a:lnTo>
                  <a:lnTo>
                    <a:pt x="224116" y="66827"/>
                  </a:lnTo>
                  <a:lnTo>
                    <a:pt x="233997" y="66560"/>
                  </a:lnTo>
                  <a:lnTo>
                    <a:pt x="253733" y="67945"/>
                  </a:lnTo>
                  <a:lnTo>
                    <a:pt x="273291" y="71183"/>
                  </a:lnTo>
                  <a:lnTo>
                    <a:pt x="292481" y="76390"/>
                  </a:lnTo>
                  <a:lnTo>
                    <a:pt x="314413" y="85013"/>
                  </a:lnTo>
                  <a:lnTo>
                    <a:pt x="318363" y="83705"/>
                  </a:lnTo>
                  <a:lnTo>
                    <a:pt x="321005" y="77114"/>
                  </a:lnTo>
                  <a:close/>
                </a:path>
                <a:path w="534670" h="2115820">
                  <a:moveTo>
                    <a:pt x="489661" y="1765058"/>
                  </a:moveTo>
                  <a:lnTo>
                    <a:pt x="410730" y="1765058"/>
                  </a:lnTo>
                  <a:lnTo>
                    <a:pt x="410730" y="1778241"/>
                  </a:lnTo>
                  <a:lnTo>
                    <a:pt x="467042" y="1778292"/>
                  </a:lnTo>
                  <a:lnTo>
                    <a:pt x="357009" y="1888350"/>
                  </a:lnTo>
                  <a:lnTo>
                    <a:pt x="321983" y="1857451"/>
                  </a:lnTo>
                  <a:lnTo>
                    <a:pt x="282651" y="1896783"/>
                  </a:lnTo>
                  <a:lnTo>
                    <a:pt x="242658" y="1935670"/>
                  </a:lnTo>
                  <a:lnTo>
                    <a:pt x="207568" y="1903069"/>
                  </a:lnTo>
                  <a:lnTo>
                    <a:pt x="104622" y="2006015"/>
                  </a:lnTo>
                  <a:lnTo>
                    <a:pt x="113944" y="2015324"/>
                  </a:lnTo>
                  <a:lnTo>
                    <a:pt x="207873" y="1921383"/>
                  </a:lnTo>
                  <a:lnTo>
                    <a:pt x="242811" y="1953856"/>
                  </a:lnTo>
                  <a:lnTo>
                    <a:pt x="291871" y="1906168"/>
                  </a:lnTo>
                  <a:lnTo>
                    <a:pt x="322567" y="1875561"/>
                  </a:lnTo>
                  <a:lnTo>
                    <a:pt x="357593" y="1906460"/>
                  </a:lnTo>
                  <a:lnTo>
                    <a:pt x="476453" y="1787652"/>
                  </a:lnTo>
                  <a:lnTo>
                    <a:pt x="476478" y="1844141"/>
                  </a:lnTo>
                  <a:lnTo>
                    <a:pt x="489661" y="1844141"/>
                  </a:lnTo>
                  <a:lnTo>
                    <a:pt x="489661" y="1765058"/>
                  </a:lnTo>
                  <a:close/>
                </a:path>
                <a:path w="534670" h="2115820">
                  <a:moveTo>
                    <a:pt x="491388" y="2102942"/>
                  </a:moveTo>
                  <a:lnTo>
                    <a:pt x="56553" y="2102942"/>
                  </a:lnTo>
                  <a:lnTo>
                    <a:pt x="56553" y="1667357"/>
                  </a:lnTo>
                  <a:lnTo>
                    <a:pt x="43357" y="1667357"/>
                  </a:lnTo>
                  <a:lnTo>
                    <a:pt x="43357" y="2102942"/>
                  </a:lnTo>
                  <a:lnTo>
                    <a:pt x="43357" y="2115642"/>
                  </a:lnTo>
                  <a:lnTo>
                    <a:pt x="491388" y="2115642"/>
                  </a:lnTo>
                  <a:lnTo>
                    <a:pt x="491388" y="2102942"/>
                  </a:lnTo>
                  <a:close/>
                </a:path>
                <a:path w="534670" h="2115820">
                  <a:moveTo>
                    <a:pt x="534568" y="139700"/>
                  </a:moveTo>
                  <a:lnTo>
                    <a:pt x="531926" y="137160"/>
                  </a:lnTo>
                  <a:lnTo>
                    <a:pt x="528637" y="135890"/>
                  </a:lnTo>
                  <a:lnTo>
                    <a:pt x="513156" y="135890"/>
                  </a:lnTo>
                  <a:lnTo>
                    <a:pt x="500214" y="138430"/>
                  </a:lnTo>
                  <a:lnTo>
                    <a:pt x="489610" y="140970"/>
                  </a:lnTo>
                  <a:lnTo>
                    <a:pt x="481177" y="146050"/>
                  </a:lnTo>
                  <a:lnTo>
                    <a:pt x="470204" y="144780"/>
                  </a:lnTo>
                  <a:lnTo>
                    <a:pt x="459181" y="144780"/>
                  </a:lnTo>
                  <a:lnTo>
                    <a:pt x="437667" y="149860"/>
                  </a:lnTo>
                  <a:lnTo>
                    <a:pt x="436359" y="146050"/>
                  </a:lnTo>
                  <a:lnTo>
                    <a:pt x="435013" y="143840"/>
                  </a:lnTo>
                  <a:lnTo>
                    <a:pt x="435013" y="203200"/>
                  </a:lnTo>
                  <a:lnTo>
                    <a:pt x="434886" y="205740"/>
                  </a:lnTo>
                  <a:lnTo>
                    <a:pt x="420039" y="266700"/>
                  </a:lnTo>
                  <a:lnTo>
                    <a:pt x="376377" y="322580"/>
                  </a:lnTo>
                  <a:lnTo>
                    <a:pt x="349859" y="344170"/>
                  </a:lnTo>
                  <a:lnTo>
                    <a:pt x="346710" y="346710"/>
                  </a:lnTo>
                  <a:lnTo>
                    <a:pt x="344068" y="349250"/>
                  </a:lnTo>
                  <a:lnTo>
                    <a:pt x="343408" y="353060"/>
                  </a:lnTo>
                  <a:lnTo>
                    <a:pt x="345389" y="355600"/>
                  </a:lnTo>
                  <a:lnTo>
                    <a:pt x="346710" y="356870"/>
                  </a:lnTo>
                  <a:lnTo>
                    <a:pt x="348691" y="358140"/>
                  </a:lnTo>
                  <a:lnTo>
                    <a:pt x="351980" y="358140"/>
                  </a:lnTo>
                  <a:lnTo>
                    <a:pt x="354622" y="356870"/>
                  </a:lnTo>
                  <a:lnTo>
                    <a:pt x="356603" y="355600"/>
                  </a:lnTo>
                  <a:lnTo>
                    <a:pt x="359892" y="353060"/>
                  </a:lnTo>
                  <a:lnTo>
                    <a:pt x="351320" y="403860"/>
                  </a:lnTo>
                  <a:lnTo>
                    <a:pt x="307822" y="403860"/>
                  </a:lnTo>
                  <a:lnTo>
                    <a:pt x="304304" y="383540"/>
                  </a:lnTo>
                  <a:lnTo>
                    <a:pt x="303860" y="381000"/>
                  </a:lnTo>
                  <a:lnTo>
                    <a:pt x="303149" y="377190"/>
                  </a:lnTo>
                  <a:lnTo>
                    <a:pt x="301231" y="367030"/>
                  </a:lnTo>
                  <a:lnTo>
                    <a:pt x="287388" y="370840"/>
                  </a:lnTo>
                  <a:lnTo>
                    <a:pt x="262585" y="375920"/>
                  </a:lnTo>
                  <a:lnTo>
                    <a:pt x="250024" y="377190"/>
                  </a:lnTo>
                  <a:lnTo>
                    <a:pt x="229870" y="377190"/>
                  </a:lnTo>
                  <a:lnTo>
                    <a:pt x="222453" y="375920"/>
                  </a:lnTo>
                  <a:lnTo>
                    <a:pt x="215049" y="375920"/>
                  </a:lnTo>
                  <a:lnTo>
                    <a:pt x="207632" y="374650"/>
                  </a:lnTo>
                  <a:lnTo>
                    <a:pt x="186283" y="369570"/>
                  </a:lnTo>
                  <a:lnTo>
                    <a:pt x="165442" y="361950"/>
                  </a:lnTo>
                  <a:lnTo>
                    <a:pt x="162140" y="360680"/>
                  </a:lnTo>
                  <a:lnTo>
                    <a:pt x="158191" y="361950"/>
                  </a:lnTo>
                  <a:lnTo>
                    <a:pt x="155549" y="368300"/>
                  </a:lnTo>
                  <a:lnTo>
                    <a:pt x="156870" y="372110"/>
                  </a:lnTo>
                  <a:lnTo>
                    <a:pt x="160172" y="373380"/>
                  </a:lnTo>
                  <a:lnTo>
                    <a:pt x="164122" y="375920"/>
                  </a:lnTo>
                  <a:lnTo>
                    <a:pt x="170053" y="377190"/>
                  </a:lnTo>
                  <a:lnTo>
                    <a:pt x="176644" y="379730"/>
                  </a:lnTo>
                  <a:lnTo>
                    <a:pt x="177304" y="382270"/>
                  </a:lnTo>
                  <a:lnTo>
                    <a:pt x="174015" y="402590"/>
                  </a:lnTo>
                  <a:lnTo>
                    <a:pt x="174015" y="403860"/>
                  </a:lnTo>
                  <a:lnTo>
                    <a:pt x="130505" y="403860"/>
                  </a:lnTo>
                  <a:lnTo>
                    <a:pt x="130505" y="402590"/>
                  </a:lnTo>
                  <a:lnTo>
                    <a:pt x="120624" y="342900"/>
                  </a:lnTo>
                  <a:lnTo>
                    <a:pt x="119303" y="337820"/>
                  </a:lnTo>
                  <a:lnTo>
                    <a:pt x="116662" y="332740"/>
                  </a:lnTo>
                  <a:lnTo>
                    <a:pt x="98640" y="313690"/>
                  </a:lnTo>
                  <a:lnTo>
                    <a:pt x="86182" y="298450"/>
                  </a:lnTo>
                  <a:lnTo>
                    <a:pt x="75450" y="281940"/>
                  </a:lnTo>
                  <a:lnTo>
                    <a:pt x="66573" y="265430"/>
                  </a:lnTo>
                  <a:lnTo>
                    <a:pt x="63271" y="257810"/>
                  </a:lnTo>
                  <a:lnTo>
                    <a:pt x="57340" y="252730"/>
                  </a:lnTo>
                  <a:lnTo>
                    <a:pt x="49428" y="250190"/>
                  </a:lnTo>
                  <a:lnTo>
                    <a:pt x="48107" y="250190"/>
                  </a:lnTo>
                  <a:lnTo>
                    <a:pt x="17792" y="243840"/>
                  </a:lnTo>
                  <a:lnTo>
                    <a:pt x="13843" y="237490"/>
                  </a:lnTo>
                  <a:lnTo>
                    <a:pt x="13843" y="179070"/>
                  </a:lnTo>
                  <a:lnTo>
                    <a:pt x="13182" y="179070"/>
                  </a:lnTo>
                  <a:lnTo>
                    <a:pt x="12522" y="172720"/>
                  </a:lnTo>
                  <a:lnTo>
                    <a:pt x="17132" y="167640"/>
                  </a:lnTo>
                  <a:lnTo>
                    <a:pt x="54051" y="158750"/>
                  </a:lnTo>
                  <a:lnTo>
                    <a:pt x="61290" y="152400"/>
                  </a:lnTo>
                  <a:lnTo>
                    <a:pt x="82651" y="113030"/>
                  </a:lnTo>
                  <a:lnTo>
                    <a:pt x="113372" y="81280"/>
                  </a:lnTo>
                  <a:lnTo>
                    <a:pt x="116001" y="78740"/>
                  </a:lnTo>
                  <a:lnTo>
                    <a:pt x="116662" y="74930"/>
                  </a:lnTo>
                  <a:lnTo>
                    <a:pt x="114033" y="72390"/>
                  </a:lnTo>
                  <a:lnTo>
                    <a:pt x="112052" y="69850"/>
                  </a:lnTo>
                  <a:lnTo>
                    <a:pt x="107442" y="68580"/>
                  </a:lnTo>
                  <a:lnTo>
                    <a:pt x="104800" y="71120"/>
                  </a:lnTo>
                  <a:lnTo>
                    <a:pt x="102819" y="72390"/>
                  </a:lnTo>
                  <a:lnTo>
                    <a:pt x="100850" y="74930"/>
                  </a:lnTo>
                  <a:lnTo>
                    <a:pt x="81724" y="20320"/>
                  </a:lnTo>
                  <a:lnTo>
                    <a:pt x="148310" y="50800"/>
                  </a:lnTo>
                  <a:lnTo>
                    <a:pt x="153581" y="54610"/>
                  </a:lnTo>
                  <a:lnTo>
                    <a:pt x="158851" y="50800"/>
                  </a:lnTo>
                  <a:lnTo>
                    <a:pt x="178244" y="43180"/>
                  </a:lnTo>
                  <a:lnTo>
                    <a:pt x="197827" y="38100"/>
                  </a:lnTo>
                  <a:lnTo>
                    <a:pt x="217525" y="34290"/>
                  </a:lnTo>
                  <a:lnTo>
                    <a:pt x="237286" y="33020"/>
                  </a:lnTo>
                  <a:lnTo>
                    <a:pt x="283832" y="39370"/>
                  </a:lnTo>
                  <a:lnTo>
                    <a:pt x="328396" y="54610"/>
                  </a:lnTo>
                  <a:lnTo>
                    <a:pt x="368325" y="80010"/>
                  </a:lnTo>
                  <a:lnTo>
                    <a:pt x="401015" y="113030"/>
                  </a:lnTo>
                  <a:lnTo>
                    <a:pt x="423824" y="151130"/>
                  </a:lnTo>
                  <a:lnTo>
                    <a:pt x="434378" y="190500"/>
                  </a:lnTo>
                  <a:lnTo>
                    <a:pt x="435013" y="203200"/>
                  </a:lnTo>
                  <a:lnTo>
                    <a:pt x="435013" y="143840"/>
                  </a:lnTo>
                  <a:lnTo>
                    <a:pt x="411607" y="105410"/>
                  </a:lnTo>
                  <a:lnTo>
                    <a:pt x="376440" y="69850"/>
                  </a:lnTo>
                  <a:lnTo>
                    <a:pt x="333743" y="43180"/>
                  </a:lnTo>
                  <a:lnTo>
                    <a:pt x="306692" y="33020"/>
                  </a:lnTo>
                  <a:lnTo>
                    <a:pt x="286410" y="25400"/>
                  </a:lnTo>
                  <a:lnTo>
                    <a:pt x="237286" y="20320"/>
                  </a:lnTo>
                  <a:lnTo>
                    <a:pt x="216077" y="21590"/>
                  </a:lnTo>
                  <a:lnTo>
                    <a:pt x="195110" y="24130"/>
                  </a:lnTo>
                  <a:lnTo>
                    <a:pt x="174625" y="30480"/>
                  </a:lnTo>
                  <a:lnTo>
                    <a:pt x="154901" y="38100"/>
                  </a:lnTo>
                  <a:lnTo>
                    <a:pt x="117055" y="20320"/>
                  </a:lnTo>
                  <a:lnTo>
                    <a:pt x="73825" y="0"/>
                  </a:lnTo>
                  <a:lnTo>
                    <a:pt x="67233" y="0"/>
                  </a:lnTo>
                  <a:lnTo>
                    <a:pt x="64592" y="2540"/>
                  </a:lnTo>
                  <a:lnTo>
                    <a:pt x="64592" y="7620"/>
                  </a:lnTo>
                  <a:lnTo>
                    <a:pt x="90957" y="82550"/>
                  </a:lnTo>
                  <a:lnTo>
                    <a:pt x="88976" y="83820"/>
                  </a:lnTo>
                  <a:lnTo>
                    <a:pt x="87007" y="87630"/>
                  </a:lnTo>
                  <a:lnTo>
                    <a:pt x="83705" y="90170"/>
                  </a:lnTo>
                  <a:lnTo>
                    <a:pt x="74701" y="101600"/>
                  </a:lnTo>
                  <a:lnTo>
                    <a:pt x="66484" y="113030"/>
                  </a:lnTo>
                  <a:lnTo>
                    <a:pt x="59143" y="125730"/>
                  </a:lnTo>
                  <a:lnTo>
                    <a:pt x="52730" y="139700"/>
                  </a:lnTo>
                  <a:lnTo>
                    <a:pt x="51409" y="143510"/>
                  </a:lnTo>
                  <a:lnTo>
                    <a:pt x="47459" y="146050"/>
                  </a:lnTo>
                  <a:lnTo>
                    <a:pt x="43497" y="147320"/>
                  </a:lnTo>
                  <a:lnTo>
                    <a:pt x="19773" y="152400"/>
                  </a:lnTo>
                  <a:lnTo>
                    <a:pt x="11582" y="156210"/>
                  </a:lnTo>
                  <a:lnTo>
                    <a:pt x="5181" y="162560"/>
                  </a:lnTo>
                  <a:lnTo>
                    <a:pt x="1143" y="170180"/>
                  </a:lnTo>
                  <a:lnTo>
                    <a:pt x="0" y="179070"/>
                  </a:lnTo>
                  <a:lnTo>
                    <a:pt x="0" y="229870"/>
                  </a:lnTo>
                  <a:lnTo>
                    <a:pt x="44157" y="261620"/>
                  </a:lnTo>
                  <a:lnTo>
                    <a:pt x="48107" y="262890"/>
                  </a:lnTo>
                  <a:lnTo>
                    <a:pt x="51409" y="265430"/>
                  </a:lnTo>
                  <a:lnTo>
                    <a:pt x="53390" y="269240"/>
                  </a:lnTo>
                  <a:lnTo>
                    <a:pt x="62877" y="288290"/>
                  </a:lnTo>
                  <a:lnTo>
                    <a:pt x="74396" y="306070"/>
                  </a:lnTo>
                  <a:lnTo>
                    <a:pt x="87769" y="322580"/>
                  </a:lnTo>
                  <a:lnTo>
                    <a:pt x="104800" y="339090"/>
                  </a:lnTo>
                  <a:lnTo>
                    <a:pt x="106781" y="341630"/>
                  </a:lnTo>
                  <a:lnTo>
                    <a:pt x="107442" y="345440"/>
                  </a:lnTo>
                  <a:lnTo>
                    <a:pt x="117322" y="405130"/>
                  </a:lnTo>
                  <a:lnTo>
                    <a:pt x="118643" y="411480"/>
                  </a:lnTo>
                  <a:lnTo>
                    <a:pt x="123913" y="416560"/>
                  </a:lnTo>
                  <a:lnTo>
                    <a:pt x="180606" y="416560"/>
                  </a:lnTo>
                  <a:lnTo>
                    <a:pt x="185877" y="411480"/>
                  </a:lnTo>
                  <a:lnTo>
                    <a:pt x="187198" y="405130"/>
                  </a:lnTo>
                  <a:lnTo>
                    <a:pt x="187401" y="403860"/>
                  </a:lnTo>
                  <a:lnTo>
                    <a:pt x="190487" y="384810"/>
                  </a:lnTo>
                  <a:lnTo>
                    <a:pt x="201041" y="387350"/>
                  </a:lnTo>
                  <a:lnTo>
                    <a:pt x="211582" y="388620"/>
                  </a:lnTo>
                  <a:lnTo>
                    <a:pt x="218109" y="388620"/>
                  </a:lnTo>
                  <a:lnTo>
                    <a:pt x="224764" y="389890"/>
                  </a:lnTo>
                  <a:lnTo>
                    <a:pt x="251383" y="389890"/>
                  </a:lnTo>
                  <a:lnTo>
                    <a:pt x="264896" y="388620"/>
                  </a:lnTo>
                  <a:lnTo>
                    <a:pt x="284810" y="384810"/>
                  </a:lnTo>
                  <a:lnTo>
                    <a:pt x="291338" y="383540"/>
                  </a:lnTo>
                  <a:lnTo>
                    <a:pt x="295300" y="405130"/>
                  </a:lnTo>
                  <a:lnTo>
                    <a:pt x="296608" y="411480"/>
                  </a:lnTo>
                  <a:lnTo>
                    <a:pt x="301891" y="416560"/>
                  </a:lnTo>
                  <a:lnTo>
                    <a:pt x="358571" y="416560"/>
                  </a:lnTo>
                  <a:lnTo>
                    <a:pt x="363842" y="411480"/>
                  </a:lnTo>
                  <a:lnTo>
                    <a:pt x="365163" y="405130"/>
                  </a:lnTo>
                  <a:lnTo>
                    <a:pt x="365379" y="403860"/>
                  </a:lnTo>
                  <a:lnTo>
                    <a:pt x="373786" y="353060"/>
                  </a:lnTo>
                  <a:lnTo>
                    <a:pt x="375056" y="345440"/>
                  </a:lnTo>
                  <a:lnTo>
                    <a:pt x="375716" y="341630"/>
                  </a:lnTo>
                  <a:lnTo>
                    <a:pt x="377024" y="339090"/>
                  </a:lnTo>
                  <a:lnTo>
                    <a:pt x="379666" y="337820"/>
                  </a:lnTo>
                  <a:lnTo>
                    <a:pt x="383616" y="334010"/>
                  </a:lnTo>
                  <a:lnTo>
                    <a:pt x="414566" y="299720"/>
                  </a:lnTo>
                  <a:lnTo>
                    <a:pt x="444093" y="238760"/>
                  </a:lnTo>
                  <a:lnTo>
                    <a:pt x="448221" y="204470"/>
                  </a:lnTo>
                  <a:lnTo>
                    <a:pt x="447967" y="195580"/>
                  </a:lnTo>
                  <a:lnTo>
                    <a:pt x="447230" y="187960"/>
                  </a:lnTo>
                  <a:lnTo>
                    <a:pt x="445998" y="180340"/>
                  </a:lnTo>
                  <a:lnTo>
                    <a:pt x="444258" y="171450"/>
                  </a:lnTo>
                  <a:lnTo>
                    <a:pt x="441629" y="163830"/>
                  </a:lnTo>
                  <a:lnTo>
                    <a:pt x="448564" y="161290"/>
                  </a:lnTo>
                  <a:lnTo>
                    <a:pt x="462673" y="158750"/>
                  </a:lnTo>
                  <a:lnTo>
                    <a:pt x="469976" y="158750"/>
                  </a:lnTo>
                  <a:lnTo>
                    <a:pt x="466775" y="163830"/>
                  </a:lnTo>
                  <a:lnTo>
                    <a:pt x="464197" y="170180"/>
                  </a:lnTo>
                  <a:lnTo>
                    <a:pt x="462368" y="176530"/>
                  </a:lnTo>
                  <a:lnTo>
                    <a:pt x="461403" y="182880"/>
                  </a:lnTo>
                  <a:lnTo>
                    <a:pt x="461251" y="190500"/>
                  </a:lnTo>
                  <a:lnTo>
                    <a:pt x="462635" y="198120"/>
                  </a:lnTo>
                  <a:lnTo>
                    <a:pt x="465391" y="205740"/>
                  </a:lnTo>
                  <a:lnTo>
                    <a:pt x="469315" y="212090"/>
                  </a:lnTo>
                  <a:lnTo>
                    <a:pt x="474586" y="217170"/>
                  </a:lnTo>
                  <a:lnTo>
                    <a:pt x="482498" y="220980"/>
                  </a:lnTo>
                  <a:lnTo>
                    <a:pt x="498094" y="218440"/>
                  </a:lnTo>
                  <a:lnTo>
                    <a:pt x="504990" y="214630"/>
                  </a:lnTo>
                  <a:lnTo>
                    <a:pt x="510514" y="209550"/>
                  </a:lnTo>
                  <a:lnTo>
                    <a:pt x="511721" y="207010"/>
                  </a:lnTo>
                  <a:lnTo>
                    <a:pt x="514134" y="201930"/>
                  </a:lnTo>
                  <a:lnTo>
                    <a:pt x="516890" y="191770"/>
                  </a:lnTo>
                  <a:lnTo>
                    <a:pt x="516356" y="180340"/>
                  </a:lnTo>
                  <a:lnTo>
                    <a:pt x="512749" y="170180"/>
                  </a:lnTo>
                  <a:lnTo>
                    <a:pt x="506222" y="161290"/>
                  </a:lnTo>
                  <a:lnTo>
                    <a:pt x="504037" y="159181"/>
                  </a:lnTo>
                  <a:lnTo>
                    <a:pt x="504037" y="190500"/>
                  </a:lnTo>
                  <a:lnTo>
                    <a:pt x="500951" y="203200"/>
                  </a:lnTo>
                  <a:lnTo>
                    <a:pt x="495681" y="207010"/>
                  </a:lnTo>
                  <a:lnTo>
                    <a:pt x="486448" y="207010"/>
                  </a:lnTo>
                  <a:lnTo>
                    <a:pt x="481838" y="205740"/>
                  </a:lnTo>
                  <a:lnTo>
                    <a:pt x="479196" y="201930"/>
                  </a:lnTo>
                  <a:lnTo>
                    <a:pt x="475246" y="198120"/>
                  </a:lnTo>
                  <a:lnTo>
                    <a:pt x="473925" y="191770"/>
                  </a:lnTo>
                  <a:lnTo>
                    <a:pt x="475246" y="176530"/>
                  </a:lnTo>
                  <a:lnTo>
                    <a:pt x="478536" y="167640"/>
                  </a:lnTo>
                  <a:lnTo>
                    <a:pt x="483819" y="161290"/>
                  </a:lnTo>
                  <a:lnTo>
                    <a:pt x="489089" y="163830"/>
                  </a:lnTo>
                  <a:lnTo>
                    <a:pt x="504037" y="190500"/>
                  </a:lnTo>
                  <a:lnTo>
                    <a:pt x="504037" y="159181"/>
                  </a:lnTo>
                  <a:lnTo>
                    <a:pt x="503593" y="158750"/>
                  </a:lnTo>
                  <a:lnTo>
                    <a:pt x="499630" y="154940"/>
                  </a:lnTo>
                  <a:lnTo>
                    <a:pt x="495681" y="152400"/>
                  </a:lnTo>
                  <a:lnTo>
                    <a:pt x="511314" y="149860"/>
                  </a:lnTo>
                  <a:lnTo>
                    <a:pt x="519315" y="148590"/>
                  </a:lnTo>
                  <a:lnTo>
                    <a:pt x="527316" y="149860"/>
                  </a:lnTo>
                  <a:lnTo>
                    <a:pt x="531279" y="149860"/>
                  </a:lnTo>
                  <a:lnTo>
                    <a:pt x="532587" y="148590"/>
                  </a:lnTo>
                  <a:lnTo>
                    <a:pt x="533908" y="147320"/>
                  </a:lnTo>
                  <a:lnTo>
                    <a:pt x="534123" y="146050"/>
                  </a:lnTo>
                  <a:lnTo>
                    <a:pt x="534568" y="143510"/>
                  </a:lnTo>
                  <a:lnTo>
                    <a:pt x="534568" y="139700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30464" y="3310128"/>
            <a:ext cx="2483485" cy="2604770"/>
            <a:chOff x="1430464" y="3310128"/>
            <a:chExt cx="2483485" cy="2604770"/>
          </a:xfrm>
        </p:grpSpPr>
        <p:sp>
          <p:nvSpPr>
            <p:cNvPr id="20" name="object 20"/>
            <p:cNvSpPr/>
            <p:nvPr/>
          </p:nvSpPr>
          <p:spPr>
            <a:xfrm>
              <a:off x="2839212" y="3767635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800" y="0"/>
                  </a:lnTo>
                </a:path>
              </a:pathLst>
            </a:custGeom>
            <a:ln w="15862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7800" y="3762756"/>
              <a:ext cx="1397635" cy="0"/>
            </a:xfrm>
            <a:custGeom>
              <a:avLst/>
              <a:gdLst/>
              <a:ahLst/>
              <a:cxnLst/>
              <a:rect l="l" t="t" r="r" b="b"/>
              <a:pathLst>
                <a:path w="1397635">
                  <a:moveTo>
                    <a:pt x="1272539" y="0"/>
                  </a:moveTo>
                  <a:lnTo>
                    <a:pt x="1397342" y="0"/>
                  </a:lnTo>
                </a:path>
                <a:path w="1397635">
                  <a:moveTo>
                    <a:pt x="0" y="0"/>
                  </a:moveTo>
                  <a:lnTo>
                    <a:pt x="358139" y="0"/>
                  </a:lnTo>
                </a:path>
              </a:pathLst>
            </a:custGeom>
            <a:ln w="12191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05940" y="331012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223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37132" y="5457907"/>
              <a:ext cx="368935" cy="0"/>
            </a:xfrm>
            <a:custGeom>
              <a:avLst/>
              <a:gdLst/>
              <a:ahLst/>
              <a:cxnLst/>
              <a:rect l="l" t="t" r="r" b="b"/>
              <a:pathLst>
                <a:path w="368935">
                  <a:moveTo>
                    <a:pt x="0" y="0"/>
                  </a:moveTo>
                  <a:lnTo>
                    <a:pt x="368807" y="0"/>
                  </a:lnTo>
                </a:path>
              </a:pathLst>
            </a:custGeom>
            <a:ln w="13119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20340" y="5457907"/>
              <a:ext cx="1186180" cy="0"/>
            </a:xfrm>
            <a:custGeom>
              <a:avLst/>
              <a:gdLst/>
              <a:ahLst/>
              <a:cxnLst/>
              <a:rect l="l" t="t" r="r" b="b"/>
              <a:pathLst>
                <a:path w="1186179">
                  <a:moveTo>
                    <a:pt x="0" y="0"/>
                  </a:moveTo>
                  <a:lnTo>
                    <a:pt x="1185672" y="0"/>
                  </a:lnTo>
                </a:path>
              </a:pathLst>
            </a:custGeom>
            <a:ln w="13119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05940" y="500024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914400" y="91439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271771" y="5000244"/>
            <a:ext cx="3364865" cy="914400"/>
            <a:chOff x="4271771" y="5000244"/>
            <a:chExt cx="3364865" cy="914400"/>
          </a:xfrm>
        </p:grpSpPr>
        <p:sp>
          <p:nvSpPr>
            <p:cNvPr id="27" name="object 27"/>
            <p:cNvSpPr/>
            <p:nvPr/>
          </p:nvSpPr>
          <p:spPr>
            <a:xfrm>
              <a:off x="4271771" y="5457907"/>
              <a:ext cx="2200910" cy="0"/>
            </a:xfrm>
            <a:custGeom>
              <a:avLst/>
              <a:gdLst/>
              <a:ahLst/>
              <a:cxnLst/>
              <a:rect l="l" t="t" r="r" b="b"/>
              <a:pathLst>
                <a:path w="2200910">
                  <a:moveTo>
                    <a:pt x="0" y="0"/>
                  </a:moveTo>
                  <a:lnTo>
                    <a:pt x="1123188" y="0"/>
                  </a:lnTo>
                </a:path>
                <a:path w="2200910">
                  <a:moveTo>
                    <a:pt x="2037588" y="0"/>
                  </a:moveTo>
                  <a:lnTo>
                    <a:pt x="2200440" y="0"/>
                  </a:lnTo>
                </a:path>
              </a:pathLst>
            </a:custGeom>
            <a:ln w="13119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09359" y="5458968"/>
              <a:ext cx="1327785" cy="0"/>
            </a:xfrm>
            <a:custGeom>
              <a:avLst/>
              <a:gdLst/>
              <a:ahLst/>
              <a:cxnLst/>
              <a:rect l="l" t="t" r="r" b="b"/>
              <a:pathLst>
                <a:path w="1327784">
                  <a:moveTo>
                    <a:pt x="0" y="0"/>
                  </a:moveTo>
                  <a:lnTo>
                    <a:pt x="1327213" y="0"/>
                  </a:lnTo>
                </a:path>
              </a:pathLst>
            </a:custGeom>
            <a:ln w="12192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94959" y="500024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914400" y="91439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62028" y="5246090"/>
              <a:ext cx="580390" cy="424815"/>
            </a:xfrm>
            <a:custGeom>
              <a:avLst/>
              <a:gdLst/>
              <a:ahLst/>
              <a:cxnLst/>
              <a:rect l="l" t="t" r="r" b="b"/>
              <a:pathLst>
                <a:path w="580389" h="424814">
                  <a:moveTo>
                    <a:pt x="459219" y="64262"/>
                  </a:moveTo>
                  <a:lnTo>
                    <a:pt x="433501" y="0"/>
                  </a:lnTo>
                  <a:lnTo>
                    <a:pt x="86880" y="141719"/>
                  </a:lnTo>
                  <a:lnTo>
                    <a:pt x="121551" y="141770"/>
                  </a:lnTo>
                  <a:lnTo>
                    <a:pt x="426173" y="17246"/>
                  </a:lnTo>
                  <a:lnTo>
                    <a:pt x="446024" y="66890"/>
                  </a:lnTo>
                  <a:lnTo>
                    <a:pt x="459219" y="64262"/>
                  </a:lnTo>
                  <a:close/>
                </a:path>
                <a:path w="580389" h="424814">
                  <a:moveTo>
                    <a:pt x="528231" y="141770"/>
                  </a:moveTo>
                  <a:lnTo>
                    <a:pt x="514794" y="73393"/>
                  </a:lnTo>
                  <a:lnTo>
                    <a:pt x="171005" y="141719"/>
                  </a:lnTo>
                  <a:lnTo>
                    <a:pt x="238353" y="141770"/>
                  </a:lnTo>
                  <a:lnTo>
                    <a:pt x="504393" y="88887"/>
                  </a:lnTo>
                  <a:lnTo>
                    <a:pt x="514794" y="141770"/>
                  </a:lnTo>
                  <a:lnTo>
                    <a:pt x="528231" y="141770"/>
                  </a:lnTo>
                  <a:close/>
                </a:path>
                <a:path w="580389" h="424814">
                  <a:moveTo>
                    <a:pt x="580136" y="161658"/>
                  </a:moveTo>
                  <a:lnTo>
                    <a:pt x="0" y="161658"/>
                  </a:lnTo>
                  <a:lnTo>
                    <a:pt x="0" y="174358"/>
                  </a:lnTo>
                  <a:lnTo>
                    <a:pt x="0" y="411835"/>
                  </a:lnTo>
                  <a:lnTo>
                    <a:pt x="0" y="424535"/>
                  </a:lnTo>
                  <a:lnTo>
                    <a:pt x="580136" y="424535"/>
                  </a:lnTo>
                  <a:lnTo>
                    <a:pt x="580136" y="411988"/>
                  </a:lnTo>
                  <a:lnTo>
                    <a:pt x="580136" y="411835"/>
                  </a:lnTo>
                  <a:lnTo>
                    <a:pt x="580136" y="174713"/>
                  </a:lnTo>
                  <a:lnTo>
                    <a:pt x="566953" y="174713"/>
                  </a:lnTo>
                  <a:lnTo>
                    <a:pt x="566953" y="411835"/>
                  </a:lnTo>
                  <a:lnTo>
                    <a:pt x="13182" y="411835"/>
                  </a:lnTo>
                  <a:lnTo>
                    <a:pt x="13182" y="174358"/>
                  </a:lnTo>
                  <a:lnTo>
                    <a:pt x="580136" y="174358"/>
                  </a:lnTo>
                  <a:lnTo>
                    <a:pt x="580136" y="161658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4636" y="5480121"/>
              <a:ext cx="94918" cy="11863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601576" y="5447169"/>
              <a:ext cx="501650" cy="184785"/>
            </a:xfrm>
            <a:custGeom>
              <a:avLst/>
              <a:gdLst/>
              <a:ahLst/>
              <a:cxnLst/>
              <a:rect l="l" t="t" r="r" b="b"/>
              <a:pathLst>
                <a:path w="501650" h="184785">
                  <a:moveTo>
                    <a:pt x="112407" y="89763"/>
                  </a:moveTo>
                  <a:lnTo>
                    <a:pt x="98869" y="69405"/>
                  </a:lnTo>
                  <a:lnTo>
                    <a:pt x="98869" y="84988"/>
                  </a:lnTo>
                  <a:lnTo>
                    <a:pt x="98869" y="99555"/>
                  </a:lnTo>
                  <a:lnTo>
                    <a:pt x="92964" y="105460"/>
                  </a:lnTo>
                  <a:lnTo>
                    <a:pt x="78397" y="105460"/>
                  </a:lnTo>
                  <a:lnTo>
                    <a:pt x="72504" y="99555"/>
                  </a:lnTo>
                  <a:lnTo>
                    <a:pt x="72504" y="84988"/>
                  </a:lnTo>
                  <a:lnTo>
                    <a:pt x="78397" y="79095"/>
                  </a:lnTo>
                  <a:lnTo>
                    <a:pt x="92964" y="79095"/>
                  </a:lnTo>
                  <a:lnTo>
                    <a:pt x="98869" y="84988"/>
                  </a:lnTo>
                  <a:lnTo>
                    <a:pt x="98869" y="69405"/>
                  </a:lnTo>
                  <a:lnTo>
                    <a:pt x="92875" y="66878"/>
                  </a:lnTo>
                  <a:lnTo>
                    <a:pt x="82397" y="66116"/>
                  </a:lnTo>
                  <a:lnTo>
                    <a:pt x="72771" y="69329"/>
                  </a:lnTo>
                  <a:lnTo>
                    <a:pt x="65049" y="75907"/>
                  </a:lnTo>
                  <a:lnTo>
                    <a:pt x="60286" y="85280"/>
                  </a:lnTo>
                  <a:lnTo>
                    <a:pt x="59042" y="89763"/>
                  </a:lnTo>
                  <a:lnTo>
                    <a:pt x="58991" y="94830"/>
                  </a:lnTo>
                  <a:lnTo>
                    <a:pt x="60325" y="99555"/>
                  </a:lnTo>
                  <a:lnTo>
                    <a:pt x="89039" y="118452"/>
                  </a:lnTo>
                  <a:lnTo>
                    <a:pt x="98653" y="115239"/>
                  </a:lnTo>
                  <a:lnTo>
                    <a:pt x="106375" y="108648"/>
                  </a:lnTo>
                  <a:lnTo>
                    <a:pt x="107988" y="105460"/>
                  </a:lnTo>
                  <a:lnTo>
                    <a:pt x="111125" y="99275"/>
                  </a:lnTo>
                  <a:lnTo>
                    <a:pt x="112369" y="94830"/>
                  </a:lnTo>
                  <a:lnTo>
                    <a:pt x="112407" y="89763"/>
                  </a:lnTo>
                  <a:close/>
                </a:path>
                <a:path w="501650" h="184785">
                  <a:moveTo>
                    <a:pt x="441871" y="82384"/>
                  </a:moveTo>
                  <a:lnTo>
                    <a:pt x="440029" y="79095"/>
                  </a:lnTo>
                  <a:lnTo>
                    <a:pt x="437324" y="74269"/>
                  </a:lnTo>
                  <a:lnTo>
                    <a:pt x="429831" y="69850"/>
                  </a:lnTo>
                  <a:lnTo>
                    <a:pt x="428510" y="69354"/>
                  </a:lnTo>
                  <a:lnTo>
                    <a:pt x="428510" y="84988"/>
                  </a:lnTo>
                  <a:lnTo>
                    <a:pt x="428510" y="99555"/>
                  </a:lnTo>
                  <a:lnTo>
                    <a:pt x="422617" y="105460"/>
                  </a:lnTo>
                  <a:lnTo>
                    <a:pt x="408038" y="105460"/>
                  </a:lnTo>
                  <a:lnTo>
                    <a:pt x="402145" y="99555"/>
                  </a:lnTo>
                  <a:lnTo>
                    <a:pt x="402145" y="84988"/>
                  </a:lnTo>
                  <a:lnTo>
                    <a:pt x="408038" y="79095"/>
                  </a:lnTo>
                  <a:lnTo>
                    <a:pt x="422617" y="79095"/>
                  </a:lnTo>
                  <a:lnTo>
                    <a:pt x="428510" y="84988"/>
                  </a:lnTo>
                  <a:lnTo>
                    <a:pt x="428510" y="69354"/>
                  </a:lnTo>
                  <a:lnTo>
                    <a:pt x="419900" y="66116"/>
                  </a:lnTo>
                  <a:lnTo>
                    <a:pt x="409676" y="66459"/>
                  </a:lnTo>
                  <a:lnTo>
                    <a:pt x="400316" y="70612"/>
                  </a:lnTo>
                  <a:lnTo>
                    <a:pt x="393026" y="78320"/>
                  </a:lnTo>
                  <a:lnTo>
                    <a:pt x="390410" y="82499"/>
                  </a:lnTo>
                  <a:lnTo>
                    <a:pt x="389001" y="87325"/>
                  </a:lnTo>
                  <a:lnTo>
                    <a:pt x="388962" y="92252"/>
                  </a:lnTo>
                  <a:lnTo>
                    <a:pt x="391033" y="102539"/>
                  </a:lnTo>
                  <a:lnTo>
                    <a:pt x="396697" y="110934"/>
                  </a:lnTo>
                  <a:lnTo>
                    <a:pt x="405104" y="116586"/>
                  </a:lnTo>
                  <a:lnTo>
                    <a:pt x="415378" y="118668"/>
                  </a:lnTo>
                  <a:lnTo>
                    <a:pt x="417169" y="118668"/>
                  </a:lnTo>
                  <a:lnTo>
                    <a:pt x="437527" y="105460"/>
                  </a:lnTo>
                  <a:lnTo>
                    <a:pt x="440283" y="100317"/>
                  </a:lnTo>
                  <a:lnTo>
                    <a:pt x="441693" y="91097"/>
                  </a:lnTo>
                  <a:lnTo>
                    <a:pt x="441871" y="82384"/>
                  </a:lnTo>
                  <a:close/>
                </a:path>
                <a:path w="501650" h="184785">
                  <a:moveTo>
                    <a:pt x="501027" y="19773"/>
                  </a:moveTo>
                  <a:lnTo>
                    <a:pt x="494436" y="13182"/>
                  </a:lnTo>
                  <a:lnTo>
                    <a:pt x="487845" y="6591"/>
                  </a:lnTo>
                  <a:lnTo>
                    <a:pt x="487845" y="25234"/>
                  </a:lnTo>
                  <a:lnTo>
                    <a:pt x="487845" y="159334"/>
                  </a:lnTo>
                  <a:lnTo>
                    <a:pt x="475792" y="171361"/>
                  </a:lnTo>
                  <a:lnTo>
                    <a:pt x="31826" y="171361"/>
                  </a:lnTo>
                  <a:lnTo>
                    <a:pt x="13182" y="152742"/>
                  </a:lnTo>
                  <a:lnTo>
                    <a:pt x="13182" y="31838"/>
                  </a:lnTo>
                  <a:lnTo>
                    <a:pt x="31826" y="13182"/>
                  </a:lnTo>
                  <a:lnTo>
                    <a:pt x="475792" y="13182"/>
                  </a:lnTo>
                  <a:lnTo>
                    <a:pt x="487845" y="25234"/>
                  </a:lnTo>
                  <a:lnTo>
                    <a:pt x="487845" y="6591"/>
                  </a:lnTo>
                  <a:lnTo>
                    <a:pt x="481253" y="0"/>
                  </a:lnTo>
                  <a:lnTo>
                    <a:pt x="26365" y="0"/>
                  </a:lnTo>
                  <a:lnTo>
                    <a:pt x="0" y="26365"/>
                  </a:lnTo>
                  <a:lnTo>
                    <a:pt x="0" y="158178"/>
                  </a:lnTo>
                  <a:lnTo>
                    <a:pt x="26365" y="184543"/>
                  </a:lnTo>
                  <a:lnTo>
                    <a:pt x="481253" y="184543"/>
                  </a:lnTo>
                  <a:lnTo>
                    <a:pt x="494436" y="171361"/>
                  </a:lnTo>
                  <a:lnTo>
                    <a:pt x="501027" y="164769"/>
                  </a:lnTo>
                  <a:lnTo>
                    <a:pt x="501027" y="19773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Retirement</a:t>
            </a:r>
            <a:r>
              <a:rPr spc="100" dirty="0"/>
              <a:t> </a:t>
            </a:r>
            <a:r>
              <a:rPr spc="260" dirty="0"/>
              <a:t>Income</a:t>
            </a:r>
            <a:r>
              <a:rPr spc="85" dirty="0"/>
              <a:t> </a:t>
            </a:r>
            <a:r>
              <a:rPr spc="270" dirty="0"/>
              <a:t>Planning</a:t>
            </a:r>
            <a:r>
              <a:rPr spc="80" dirty="0"/>
              <a:t> </a:t>
            </a:r>
            <a:r>
              <a:rPr spc="285" dirty="0"/>
              <a:t>Road</a:t>
            </a:r>
            <a:r>
              <a:rPr spc="100" dirty="0"/>
              <a:t> </a:t>
            </a:r>
            <a:r>
              <a:rPr spc="254" dirty="0"/>
              <a:t>Map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98437" y="2659363"/>
            <a:ext cx="1127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Calibri"/>
                <a:cs typeface="Calibri"/>
              </a:rPr>
              <a:t>Enroll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70" dirty="0">
                <a:latin typeface="Calibri"/>
                <a:cs typeface="Calibri"/>
              </a:rPr>
              <a:t>now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33659" y="2654791"/>
            <a:ext cx="63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Calibri"/>
                <a:cs typeface="Calibri"/>
              </a:rPr>
              <a:t>Invest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18275" y="4328143"/>
            <a:ext cx="1888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Calibri"/>
                <a:cs typeface="Calibri"/>
              </a:rPr>
              <a:t>Financial</a:t>
            </a:r>
            <a:r>
              <a:rPr sz="1800" spc="70" dirty="0">
                <a:latin typeface="Calibri"/>
                <a:cs typeface="Calibri"/>
              </a:rPr>
              <a:t> wellness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83267" y="4323571"/>
            <a:ext cx="2335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Calibri"/>
                <a:cs typeface="Calibri"/>
              </a:rPr>
              <a:t>Increase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contributions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78777" y="6066875"/>
            <a:ext cx="1167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Calibri"/>
                <a:cs typeface="Calibri"/>
              </a:rPr>
              <a:t>Retirement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77423" y="6062303"/>
            <a:ext cx="748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latin typeface="Calibri"/>
                <a:cs typeface="Calibri"/>
              </a:rPr>
              <a:t>Access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77012" y="3511486"/>
            <a:ext cx="2049780" cy="2242185"/>
            <a:chOff x="477012" y="3511486"/>
            <a:chExt cx="2049780" cy="2242185"/>
          </a:xfrm>
        </p:grpSpPr>
        <p:sp>
          <p:nvSpPr>
            <p:cNvPr id="41" name="object 41"/>
            <p:cNvSpPr/>
            <p:nvPr/>
          </p:nvSpPr>
          <p:spPr>
            <a:xfrm>
              <a:off x="592836" y="3762756"/>
              <a:ext cx="855344" cy="1694814"/>
            </a:xfrm>
            <a:custGeom>
              <a:avLst/>
              <a:gdLst/>
              <a:ahLst/>
              <a:cxnLst/>
              <a:rect l="l" t="t" r="r" b="b"/>
              <a:pathLst>
                <a:path w="855344" h="1694814">
                  <a:moveTo>
                    <a:pt x="854963" y="0"/>
                  </a:moveTo>
                  <a:lnTo>
                    <a:pt x="806448" y="1341"/>
                  </a:lnTo>
                  <a:lnTo>
                    <a:pt x="758642" y="5317"/>
                  </a:lnTo>
                  <a:lnTo>
                    <a:pt x="711618" y="11857"/>
                  </a:lnTo>
                  <a:lnTo>
                    <a:pt x="665449" y="20889"/>
                  </a:lnTo>
                  <a:lnTo>
                    <a:pt x="620206" y="32342"/>
                  </a:lnTo>
                  <a:lnTo>
                    <a:pt x="575962" y="46143"/>
                  </a:lnTo>
                  <a:lnTo>
                    <a:pt x="532789" y="62222"/>
                  </a:lnTo>
                  <a:lnTo>
                    <a:pt x="490759" y="80506"/>
                  </a:lnTo>
                  <a:lnTo>
                    <a:pt x="449945" y="100925"/>
                  </a:lnTo>
                  <a:lnTo>
                    <a:pt x="410417" y="123407"/>
                  </a:lnTo>
                  <a:lnTo>
                    <a:pt x="372250" y="147880"/>
                  </a:lnTo>
                  <a:lnTo>
                    <a:pt x="335514" y="174272"/>
                  </a:lnTo>
                  <a:lnTo>
                    <a:pt x="300282" y="202513"/>
                  </a:lnTo>
                  <a:lnTo>
                    <a:pt x="266626" y="232530"/>
                  </a:lnTo>
                  <a:lnTo>
                    <a:pt x="234619" y="264253"/>
                  </a:lnTo>
                  <a:lnTo>
                    <a:pt x="204331" y="297609"/>
                  </a:lnTo>
                  <a:lnTo>
                    <a:pt x="175837" y="332527"/>
                  </a:lnTo>
                  <a:lnTo>
                    <a:pt x="149207" y="368936"/>
                  </a:lnTo>
                  <a:lnTo>
                    <a:pt x="124515" y="406763"/>
                  </a:lnTo>
                  <a:lnTo>
                    <a:pt x="101831" y="445938"/>
                  </a:lnTo>
                  <a:lnTo>
                    <a:pt x="81229" y="486389"/>
                  </a:lnTo>
                  <a:lnTo>
                    <a:pt x="62780" y="528044"/>
                  </a:lnTo>
                  <a:lnTo>
                    <a:pt x="46557" y="570832"/>
                  </a:lnTo>
                  <a:lnTo>
                    <a:pt x="32632" y="614681"/>
                  </a:lnTo>
                  <a:lnTo>
                    <a:pt x="21077" y="659521"/>
                  </a:lnTo>
                  <a:lnTo>
                    <a:pt x="11964" y="705278"/>
                  </a:lnTo>
                  <a:lnTo>
                    <a:pt x="5365" y="751882"/>
                  </a:lnTo>
                  <a:lnTo>
                    <a:pt x="1353" y="799261"/>
                  </a:lnTo>
                  <a:lnTo>
                    <a:pt x="0" y="847344"/>
                  </a:lnTo>
                  <a:lnTo>
                    <a:pt x="1344" y="895269"/>
                  </a:lnTo>
                  <a:lnTo>
                    <a:pt x="5331" y="942498"/>
                  </a:lnTo>
                  <a:lnTo>
                    <a:pt x="11889" y="988959"/>
                  </a:lnTo>
                  <a:lnTo>
                    <a:pt x="20945" y="1034581"/>
                  </a:lnTo>
                  <a:lnTo>
                    <a:pt x="32430" y="1079293"/>
                  </a:lnTo>
                  <a:lnTo>
                    <a:pt x="46272" y="1123025"/>
                  </a:lnTo>
                  <a:lnTo>
                    <a:pt x="62398" y="1165704"/>
                  </a:lnTo>
                  <a:lnTo>
                    <a:pt x="80739" y="1207260"/>
                  </a:lnTo>
                  <a:lnTo>
                    <a:pt x="101222" y="1247622"/>
                  </a:lnTo>
                  <a:lnTo>
                    <a:pt x="123776" y="1286719"/>
                  </a:lnTo>
                  <a:lnTo>
                    <a:pt x="148330" y="1324479"/>
                  </a:lnTo>
                  <a:lnTo>
                    <a:pt x="174813" y="1360833"/>
                  </a:lnTo>
                  <a:lnTo>
                    <a:pt x="203152" y="1395708"/>
                  </a:lnTo>
                  <a:lnTo>
                    <a:pt x="233278" y="1429033"/>
                  </a:lnTo>
                  <a:lnTo>
                    <a:pt x="265117" y="1460738"/>
                  </a:lnTo>
                  <a:lnTo>
                    <a:pt x="298600" y="1490752"/>
                  </a:lnTo>
                  <a:lnTo>
                    <a:pt x="333655" y="1519003"/>
                  </a:lnTo>
                  <a:lnTo>
                    <a:pt x="370210" y="1545421"/>
                  </a:lnTo>
                  <a:lnTo>
                    <a:pt x="408193" y="1569933"/>
                  </a:lnTo>
                  <a:lnTo>
                    <a:pt x="447535" y="1592470"/>
                  </a:lnTo>
                  <a:lnTo>
                    <a:pt x="488162" y="1612961"/>
                  </a:lnTo>
                  <a:lnTo>
                    <a:pt x="530005" y="1631333"/>
                  </a:lnTo>
                  <a:lnTo>
                    <a:pt x="572991" y="1647517"/>
                  </a:lnTo>
                  <a:lnTo>
                    <a:pt x="617049" y="1661441"/>
                  </a:lnTo>
                  <a:lnTo>
                    <a:pt x="662108" y="1673034"/>
                  </a:lnTo>
                  <a:lnTo>
                    <a:pt x="708096" y="1682225"/>
                  </a:lnTo>
                  <a:lnTo>
                    <a:pt x="754943" y="1688943"/>
                  </a:lnTo>
                  <a:lnTo>
                    <a:pt x="802576" y="1693116"/>
                  </a:lnTo>
                  <a:lnTo>
                    <a:pt x="850925" y="1694675"/>
                  </a:lnTo>
                </a:path>
              </a:pathLst>
            </a:custGeom>
            <a:ln w="12192">
              <a:solidFill>
                <a:srgbClr val="8789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7012" y="445770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365759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365759" y="36576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2732" y="4503420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137160" y="137159"/>
                  </a:lnTo>
                  <a:lnTo>
                    <a:pt x="0" y="0"/>
                  </a:lnTo>
                  <a:lnTo>
                    <a:pt x="0" y="137159"/>
                  </a:lnTo>
                  <a:lnTo>
                    <a:pt x="137160" y="274319"/>
                  </a:lnTo>
                  <a:lnTo>
                    <a:pt x="274320" y="13715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25319" y="5645574"/>
              <a:ext cx="483234" cy="100330"/>
            </a:xfrm>
            <a:custGeom>
              <a:avLst/>
              <a:gdLst/>
              <a:ahLst/>
              <a:cxnLst/>
              <a:rect l="l" t="t" r="r" b="b"/>
              <a:pathLst>
                <a:path w="483235" h="100329">
                  <a:moveTo>
                    <a:pt x="483027" y="0"/>
                  </a:moveTo>
                  <a:lnTo>
                    <a:pt x="448050" y="30585"/>
                  </a:lnTo>
                  <a:lnTo>
                    <a:pt x="410196" y="55610"/>
                  </a:lnTo>
                  <a:lnTo>
                    <a:pt x="370039" y="75074"/>
                  </a:lnTo>
                  <a:lnTo>
                    <a:pt x="328156" y="88976"/>
                  </a:lnTo>
                  <a:lnTo>
                    <a:pt x="285122" y="97318"/>
                  </a:lnTo>
                  <a:lnTo>
                    <a:pt x="241513" y="100098"/>
                  </a:lnTo>
                  <a:lnTo>
                    <a:pt x="197904" y="97318"/>
                  </a:lnTo>
                  <a:lnTo>
                    <a:pt x="154870" y="88976"/>
                  </a:lnTo>
                  <a:lnTo>
                    <a:pt x="112987" y="75074"/>
                  </a:lnTo>
                  <a:lnTo>
                    <a:pt x="72830" y="55610"/>
                  </a:lnTo>
                  <a:lnTo>
                    <a:pt x="34976" y="30585"/>
                  </a:lnTo>
                  <a:lnTo>
                    <a:pt x="0" y="0"/>
                  </a:lnTo>
                </a:path>
              </a:pathLst>
            </a:custGeom>
            <a:ln w="15390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39293" y="5544239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5941" y="0"/>
                  </a:lnTo>
                </a:path>
              </a:pathLst>
            </a:custGeom>
            <a:ln w="15390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27814" y="5592228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8037" y="0"/>
                  </a:lnTo>
                </a:path>
              </a:pathLst>
            </a:custGeom>
            <a:ln w="15390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95327" y="5453982"/>
              <a:ext cx="0" cy="90805"/>
            </a:xfrm>
            <a:custGeom>
              <a:avLst/>
              <a:gdLst/>
              <a:ahLst/>
              <a:cxnLst/>
              <a:rect l="l" t="t" r="r" b="b"/>
              <a:pathLst>
                <a:path h="90804">
                  <a:moveTo>
                    <a:pt x="0" y="0"/>
                  </a:moveTo>
                  <a:lnTo>
                    <a:pt x="0" y="90257"/>
                  </a:lnTo>
                </a:path>
              </a:pathLst>
            </a:custGeom>
            <a:ln w="15381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43285" y="5453982"/>
              <a:ext cx="0" cy="90805"/>
            </a:xfrm>
            <a:custGeom>
              <a:avLst/>
              <a:gdLst/>
              <a:ahLst/>
              <a:cxnLst/>
              <a:rect l="l" t="t" r="r" b="b"/>
              <a:pathLst>
                <a:path h="90804">
                  <a:moveTo>
                    <a:pt x="0" y="0"/>
                  </a:moveTo>
                  <a:lnTo>
                    <a:pt x="0" y="90257"/>
                  </a:lnTo>
                </a:path>
              </a:pathLst>
            </a:custGeom>
            <a:ln w="15381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91242" y="5453982"/>
              <a:ext cx="0" cy="90805"/>
            </a:xfrm>
            <a:custGeom>
              <a:avLst/>
              <a:gdLst/>
              <a:ahLst/>
              <a:cxnLst/>
              <a:rect l="l" t="t" r="r" b="b"/>
              <a:pathLst>
                <a:path h="90804">
                  <a:moveTo>
                    <a:pt x="0" y="0"/>
                  </a:moveTo>
                  <a:lnTo>
                    <a:pt x="0" y="90257"/>
                  </a:lnTo>
                </a:path>
              </a:pathLst>
            </a:custGeom>
            <a:ln w="15381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39200" y="5453982"/>
              <a:ext cx="0" cy="90805"/>
            </a:xfrm>
            <a:custGeom>
              <a:avLst/>
              <a:gdLst/>
              <a:ahLst/>
              <a:cxnLst/>
              <a:rect l="l" t="t" r="r" b="b"/>
              <a:pathLst>
                <a:path h="90804">
                  <a:moveTo>
                    <a:pt x="0" y="0"/>
                  </a:moveTo>
                  <a:lnTo>
                    <a:pt x="0" y="90257"/>
                  </a:lnTo>
                </a:path>
              </a:pathLst>
            </a:custGeom>
            <a:ln w="15381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336" y="5246834"/>
              <a:ext cx="276728" cy="2634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080219" y="5454163"/>
              <a:ext cx="307340" cy="241935"/>
            </a:xfrm>
            <a:custGeom>
              <a:avLst/>
              <a:gdLst/>
              <a:ahLst/>
              <a:cxnLst/>
              <a:rect l="l" t="t" r="r" b="b"/>
              <a:pathLst>
                <a:path w="307339" h="241935">
                  <a:moveTo>
                    <a:pt x="0" y="241669"/>
                  </a:moveTo>
                  <a:lnTo>
                    <a:pt x="22907" y="201851"/>
                  </a:lnTo>
                  <a:lnTo>
                    <a:pt x="41551" y="157072"/>
                  </a:lnTo>
                  <a:lnTo>
                    <a:pt x="55456" y="108034"/>
                  </a:lnTo>
                  <a:lnTo>
                    <a:pt x="64147" y="55442"/>
                  </a:lnTo>
                  <a:lnTo>
                    <a:pt x="67150" y="0"/>
                  </a:lnTo>
                  <a:lnTo>
                    <a:pt x="306939" y="0"/>
                  </a:lnTo>
                </a:path>
              </a:pathLst>
            </a:custGeom>
            <a:ln w="15387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87158" y="5202313"/>
              <a:ext cx="111125" cy="494030"/>
            </a:xfrm>
            <a:custGeom>
              <a:avLst/>
              <a:gdLst/>
              <a:ahLst/>
              <a:cxnLst/>
              <a:rect l="l" t="t" r="r" b="b"/>
              <a:pathLst>
                <a:path w="111125" h="494029">
                  <a:moveTo>
                    <a:pt x="106895" y="37830"/>
                  </a:moveTo>
                  <a:lnTo>
                    <a:pt x="110753" y="29012"/>
                  </a:lnTo>
                  <a:lnTo>
                    <a:pt x="110926" y="19719"/>
                  </a:lnTo>
                  <a:lnTo>
                    <a:pt x="107605" y="11039"/>
                  </a:lnTo>
                  <a:lnTo>
                    <a:pt x="100979" y="4057"/>
                  </a:lnTo>
                  <a:lnTo>
                    <a:pt x="92086" y="159"/>
                  </a:lnTo>
                  <a:lnTo>
                    <a:pt x="82799" y="0"/>
                  </a:lnTo>
                  <a:lnTo>
                    <a:pt x="74130" y="3336"/>
                  </a:lnTo>
                  <a:lnTo>
                    <a:pt x="67163" y="9977"/>
                  </a:lnTo>
                  <a:lnTo>
                    <a:pt x="44224" y="49817"/>
                  </a:lnTo>
                  <a:lnTo>
                    <a:pt x="25578" y="94596"/>
                  </a:lnTo>
                  <a:lnTo>
                    <a:pt x="11680" y="143634"/>
                  </a:lnTo>
                  <a:lnTo>
                    <a:pt x="2998" y="196226"/>
                  </a:lnTo>
                  <a:lnTo>
                    <a:pt x="0" y="251669"/>
                  </a:lnTo>
                  <a:lnTo>
                    <a:pt x="2998" y="307113"/>
                  </a:lnTo>
                  <a:lnTo>
                    <a:pt x="11680" y="359715"/>
                  </a:lnTo>
                  <a:lnTo>
                    <a:pt x="25578" y="408781"/>
                  </a:lnTo>
                  <a:lnTo>
                    <a:pt x="44224" y="453614"/>
                  </a:lnTo>
                  <a:lnTo>
                    <a:pt x="67150" y="493520"/>
                  </a:lnTo>
                </a:path>
              </a:pathLst>
            </a:custGeom>
            <a:ln w="15381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81140" y="3515174"/>
              <a:ext cx="133350" cy="317500"/>
            </a:xfrm>
            <a:custGeom>
              <a:avLst/>
              <a:gdLst/>
              <a:ahLst/>
              <a:cxnLst/>
              <a:rect l="l" t="t" r="r" b="b"/>
              <a:pathLst>
                <a:path w="133350" h="317500">
                  <a:moveTo>
                    <a:pt x="96685" y="269215"/>
                  </a:moveTo>
                  <a:lnTo>
                    <a:pt x="56232" y="269215"/>
                  </a:lnTo>
                  <a:lnTo>
                    <a:pt x="62096" y="269181"/>
                  </a:lnTo>
                  <a:lnTo>
                    <a:pt x="62096" y="157474"/>
                  </a:lnTo>
                  <a:lnTo>
                    <a:pt x="24448" y="139563"/>
                  </a:lnTo>
                  <a:lnTo>
                    <a:pt x="6863" y="106367"/>
                  </a:lnTo>
                  <a:lnTo>
                    <a:pt x="6996" y="91683"/>
                  </a:lnTo>
                  <a:lnTo>
                    <a:pt x="29862" y="52667"/>
                  </a:lnTo>
                  <a:lnTo>
                    <a:pt x="62100" y="41158"/>
                  </a:lnTo>
                  <a:lnTo>
                    <a:pt x="62100" y="0"/>
                  </a:lnTo>
                  <a:lnTo>
                    <a:pt x="69476" y="0"/>
                  </a:lnTo>
                  <a:lnTo>
                    <a:pt x="69476" y="40660"/>
                  </a:lnTo>
                  <a:lnTo>
                    <a:pt x="74845" y="40660"/>
                  </a:lnTo>
                  <a:lnTo>
                    <a:pt x="106053" y="47939"/>
                  </a:lnTo>
                  <a:lnTo>
                    <a:pt x="71070" y="47939"/>
                  </a:lnTo>
                  <a:lnTo>
                    <a:pt x="70291" y="48013"/>
                  </a:lnTo>
                  <a:lnTo>
                    <a:pt x="69476" y="48035"/>
                  </a:lnTo>
                  <a:lnTo>
                    <a:pt x="69476" y="48599"/>
                  </a:lnTo>
                  <a:lnTo>
                    <a:pt x="62100" y="48599"/>
                  </a:lnTo>
                  <a:lnTo>
                    <a:pt x="24389" y="68203"/>
                  </a:lnTo>
                  <a:lnTo>
                    <a:pt x="14361" y="92660"/>
                  </a:lnTo>
                  <a:lnTo>
                    <a:pt x="14376" y="99316"/>
                  </a:lnTo>
                  <a:lnTo>
                    <a:pt x="14232" y="105445"/>
                  </a:lnTo>
                  <a:lnTo>
                    <a:pt x="43007" y="142296"/>
                  </a:lnTo>
                  <a:lnTo>
                    <a:pt x="62100" y="149734"/>
                  </a:lnTo>
                  <a:lnTo>
                    <a:pt x="69476" y="149734"/>
                  </a:lnTo>
                  <a:lnTo>
                    <a:pt x="69476" y="152083"/>
                  </a:lnTo>
                  <a:lnTo>
                    <a:pt x="70391" y="152385"/>
                  </a:lnTo>
                  <a:lnTo>
                    <a:pt x="76834" y="154321"/>
                  </a:lnTo>
                  <a:lnTo>
                    <a:pt x="82790" y="156305"/>
                  </a:lnTo>
                  <a:lnTo>
                    <a:pt x="92393" y="159823"/>
                  </a:lnTo>
                  <a:lnTo>
                    <a:pt x="69465" y="159823"/>
                  </a:lnTo>
                  <a:lnTo>
                    <a:pt x="69465" y="268927"/>
                  </a:lnTo>
                  <a:lnTo>
                    <a:pt x="97313" y="268927"/>
                  </a:lnTo>
                  <a:lnTo>
                    <a:pt x="96685" y="269215"/>
                  </a:lnTo>
                  <a:close/>
                </a:path>
                <a:path w="133350" h="317500">
                  <a:moveTo>
                    <a:pt x="74845" y="40660"/>
                  </a:moveTo>
                  <a:lnTo>
                    <a:pt x="69476" y="40660"/>
                  </a:lnTo>
                  <a:lnTo>
                    <a:pt x="70291" y="40638"/>
                  </a:lnTo>
                  <a:lnTo>
                    <a:pt x="71073" y="40564"/>
                  </a:lnTo>
                  <a:lnTo>
                    <a:pt x="71899" y="40564"/>
                  </a:lnTo>
                  <a:lnTo>
                    <a:pt x="74845" y="40660"/>
                  </a:lnTo>
                  <a:close/>
                </a:path>
                <a:path w="133350" h="317500">
                  <a:moveTo>
                    <a:pt x="122360" y="69143"/>
                  </a:moveTo>
                  <a:lnTo>
                    <a:pt x="86054" y="49081"/>
                  </a:lnTo>
                  <a:lnTo>
                    <a:pt x="71899" y="47939"/>
                  </a:lnTo>
                  <a:lnTo>
                    <a:pt x="106053" y="47939"/>
                  </a:lnTo>
                  <a:lnTo>
                    <a:pt x="109505" y="49668"/>
                  </a:lnTo>
                  <a:lnTo>
                    <a:pt x="116039" y="53825"/>
                  </a:lnTo>
                  <a:lnTo>
                    <a:pt x="122125" y="58637"/>
                  </a:lnTo>
                  <a:lnTo>
                    <a:pt x="127682" y="64040"/>
                  </a:lnTo>
                  <a:lnTo>
                    <a:pt x="122360" y="69143"/>
                  </a:lnTo>
                  <a:close/>
                </a:path>
                <a:path w="133350" h="317500">
                  <a:moveTo>
                    <a:pt x="69476" y="149734"/>
                  </a:moveTo>
                  <a:lnTo>
                    <a:pt x="62100" y="149734"/>
                  </a:lnTo>
                  <a:lnTo>
                    <a:pt x="62100" y="48599"/>
                  </a:lnTo>
                  <a:lnTo>
                    <a:pt x="69476" y="48599"/>
                  </a:lnTo>
                  <a:lnTo>
                    <a:pt x="69476" y="149734"/>
                  </a:lnTo>
                  <a:close/>
                </a:path>
                <a:path w="133350" h="317500">
                  <a:moveTo>
                    <a:pt x="97313" y="268927"/>
                  </a:moveTo>
                  <a:lnTo>
                    <a:pt x="69465" y="268927"/>
                  </a:lnTo>
                  <a:lnTo>
                    <a:pt x="76288" y="268484"/>
                  </a:lnTo>
                  <a:lnTo>
                    <a:pt x="83001" y="266976"/>
                  </a:lnTo>
                  <a:lnTo>
                    <a:pt x="118307" y="240126"/>
                  </a:lnTo>
                  <a:lnTo>
                    <a:pt x="125256" y="218173"/>
                  </a:lnTo>
                  <a:lnTo>
                    <a:pt x="125208" y="210385"/>
                  </a:lnTo>
                  <a:lnTo>
                    <a:pt x="125348" y="204570"/>
                  </a:lnTo>
                  <a:lnTo>
                    <a:pt x="96606" y="169633"/>
                  </a:lnTo>
                  <a:lnTo>
                    <a:pt x="69465" y="159823"/>
                  </a:lnTo>
                  <a:lnTo>
                    <a:pt x="92393" y="159823"/>
                  </a:lnTo>
                  <a:lnTo>
                    <a:pt x="126694" y="185036"/>
                  </a:lnTo>
                  <a:lnTo>
                    <a:pt x="132746" y="203570"/>
                  </a:lnTo>
                  <a:lnTo>
                    <a:pt x="132606" y="210385"/>
                  </a:lnTo>
                  <a:lnTo>
                    <a:pt x="120118" y="250953"/>
                  </a:lnTo>
                  <a:lnTo>
                    <a:pt x="98078" y="268577"/>
                  </a:lnTo>
                  <a:lnTo>
                    <a:pt x="97313" y="268927"/>
                  </a:lnTo>
                  <a:close/>
                </a:path>
                <a:path w="133350" h="317500">
                  <a:moveTo>
                    <a:pt x="55657" y="276597"/>
                  </a:moveTo>
                  <a:lnTo>
                    <a:pt x="19325" y="264649"/>
                  </a:lnTo>
                  <a:lnTo>
                    <a:pt x="1408" y="248501"/>
                  </a:lnTo>
                  <a:lnTo>
                    <a:pt x="0" y="247033"/>
                  </a:lnTo>
                  <a:lnTo>
                    <a:pt x="5340" y="241955"/>
                  </a:lnTo>
                  <a:lnTo>
                    <a:pt x="6103" y="242733"/>
                  </a:lnTo>
                  <a:lnTo>
                    <a:pt x="9021" y="245890"/>
                  </a:lnTo>
                  <a:lnTo>
                    <a:pt x="10677" y="247568"/>
                  </a:lnTo>
                  <a:lnTo>
                    <a:pt x="50387" y="268577"/>
                  </a:lnTo>
                  <a:lnTo>
                    <a:pt x="56232" y="269215"/>
                  </a:lnTo>
                  <a:lnTo>
                    <a:pt x="96685" y="269215"/>
                  </a:lnTo>
                  <a:lnTo>
                    <a:pt x="92177" y="271280"/>
                  </a:lnTo>
                  <a:lnTo>
                    <a:pt x="84930" y="274149"/>
                  </a:lnTo>
                  <a:lnTo>
                    <a:pt x="77269" y="275845"/>
                  </a:lnTo>
                  <a:lnTo>
                    <a:pt x="69487" y="276299"/>
                  </a:lnTo>
                  <a:lnTo>
                    <a:pt x="69487" y="276564"/>
                  </a:lnTo>
                  <a:lnTo>
                    <a:pt x="62111" y="276564"/>
                  </a:lnTo>
                  <a:lnTo>
                    <a:pt x="55657" y="276597"/>
                  </a:lnTo>
                  <a:close/>
                </a:path>
                <a:path w="133350" h="317500">
                  <a:moveTo>
                    <a:pt x="69487" y="317129"/>
                  </a:moveTo>
                  <a:lnTo>
                    <a:pt x="62111" y="317129"/>
                  </a:lnTo>
                  <a:lnTo>
                    <a:pt x="62111" y="276564"/>
                  </a:lnTo>
                  <a:lnTo>
                    <a:pt x="69487" y="276564"/>
                  </a:lnTo>
                  <a:lnTo>
                    <a:pt x="69487" y="317129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81140" y="3515174"/>
              <a:ext cx="133350" cy="317500"/>
            </a:xfrm>
            <a:custGeom>
              <a:avLst/>
              <a:gdLst/>
              <a:ahLst/>
              <a:cxnLst/>
              <a:rect l="l" t="t" r="r" b="b"/>
              <a:pathLst>
                <a:path w="133350" h="317500">
                  <a:moveTo>
                    <a:pt x="128977" y="190475"/>
                  </a:moveTo>
                  <a:lnTo>
                    <a:pt x="105118" y="165753"/>
                  </a:lnTo>
                  <a:lnTo>
                    <a:pt x="99767" y="162947"/>
                  </a:lnTo>
                  <a:lnTo>
                    <a:pt x="94235" y="160498"/>
                  </a:lnTo>
                  <a:lnTo>
                    <a:pt x="88559" y="158426"/>
                  </a:lnTo>
                  <a:lnTo>
                    <a:pt x="82790" y="156305"/>
                  </a:lnTo>
                  <a:lnTo>
                    <a:pt x="76834" y="154321"/>
                  </a:lnTo>
                  <a:lnTo>
                    <a:pt x="70856" y="152525"/>
                  </a:lnTo>
                  <a:lnTo>
                    <a:pt x="70391" y="152385"/>
                  </a:lnTo>
                  <a:lnTo>
                    <a:pt x="69937" y="152227"/>
                  </a:lnTo>
                  <a:lnTo>
                    <a:pt x="69476" y="152083"/>
                  </a:lnTo>
                  <a:lnTo>
                    <a:pt x="69476" y="48035"/>
                  </a:lnTo>
                  <a:lnTo>
                    <a:pt x="70291" y="48013"/>
                  </a:lnTo>
                  <a:lnTo>
                    <a:pt x="71070" y="47939"/>
                  </a:lnTo>
                  <a:lnTo>
                    <a:pt x="71899" y="47939"/>
                  </a:lnTo>
                  <a:lnTo>
                    <a:pt x="111859" y="59907"/>
                  </a:lnTo>
                  <a:lnTo>
                    <a:pt x="122360" y="69143"/>
                  </a:lnTo>
                  <a:lnTo>
                    <a:pt x="127682" y="64040"/>
                  </a:lnTo>
                  <a:lnTo>
                    <a:pt x="95136" y="43644"/>
                  </a:lnTo>
                  <a:lnTo>
                    <a:pt x="71899" y="40564"/>
                  </a:lnTo>
                  <a:lnTo>
                    <a:pt x="71073" y="40564"/>
                  </a:lnTo>
                  <a:lnTo>
                    <a:pt x="70291" y="40638"/>
                  </a:lnTo>
                  <a:lnTo>
                    <a:pt x="69476" y="40660"/>
                  </a:lnTo>
                  <a:lnTo>
                    <a:pt x="69476" y="0"/>
                  </a:lnTo>
                  <a:lnTo>
                    <a:pt x="62100" y="0"/>
                  </a:lnTo>
                  <a:lnTo>
                    <a:pt x="62100" y="41158"/>
                  </a:lnTo>
                  <a:lnTo>
                    <a:pt x="56041" y="41762"/>
                  </a:lnTo>
                  <a:lnTo>
                    <a:pt x="18518" y="63623"/>
                  </a:lnTo>
                  <a:lnTo>
                    <a:pt x="6996" y="91683"/>
                  </a:lnTo>
                  <a:lnTo>
                    <a:pt x="7011" y="99290"/>
                  </a:lnTo>
                  <a:lnTo>
                    <a:pt x="6863" y="106367"/>
                  </a:lnTo>
                  <a:lnTo>
                    <a:pt x="29195" y="143177"/>
                  </a:lnTo>
                  <a:lnTo>
                    <a:pt x="34402" y="146013"/>
                  </a:lnTo>
                  <a:lnTo>
                    <a:pt x="39750" y="148926"/>
                  </a:lnTo>
                  <a:lnTo>
                    <a:pt x="45297" y="151463"/>
                  </a:lnTo>
                  <a:lnTo>
                    <a:pt x="50999" y="153599"/>
                  </a:lnTo>
                  <a:lnTo>
                    <a:pt x="54606" y="154959"/>
                  </a:lnTo>
                  <a:lnTo>
                    <a:pt x="58331" y="156239"/>
                  </a:lnTo>
                  <a:lnTo>
                    <a:pt x="62096" y="157474"/>
                  </a:lnTo>
                  <a:lnTo>
                    <a:pt x="62096" y="269181"/>
                  </a:lnTo>
                  <a:lnTo>
                    <a:pt x="23467" y="258517"/>
                  </a:lnTo>
                  <a:lnTo>
                    <a:pt x="7811" y="244577"/>
                  </a:lnTo>
                  <a:lnTo>
                    <a:pt x="6782" y="243471"/>
                  </a:lnTo>
                  <a:lnTo>
                    <a:pt x="6103" y="242733"/>
                  </a:lnTo>
                  <a:lnTo>
                    <a:pt x="5631" y="242258"/>
                  </a:lnTo>
                  <a:lnTo>
                    <a:pt x="5340" y="241955"/>
                  </a:lnTo>
                  <a:lnTo>
                    <a:pt x="0" y="247033"/>
                  </a:lnTo>
                  <a:lnTo>
                    <a:pt x="302" y="247350"/>
                  </a:lnTo>
                  <a:lnTo>
                    <a:pt x="756" y="247822"/>
                  </a:lnTo>
                  <a:lnTo>
                    <a:pt x="1408" y="248501"/>
                  </a:lnTo>
                  <a:lnTo>
                    <a:pt x="2382" y="249563"/>
                  </a:lnTo>
                  <a:lnTo>
                    <a:pt x="37567" y="273197"/>
                  </a:lnTo>
                  <a:lnTo>
                    <a:pt x="55657" y="276597"/>
                  </a:lnTo>
                  <a:lnTo>
                    <a:pt x="62111" y="276564"/>
                  </a:lnTo>
                  <a:lnTo>
                    <a:pt x="62111" y="317129"/>
                  </a:lnTo>
                  <a:lnTo>
                    <a:pt x="69487" y="317129"/>
                  </a:lnTo>
                  <a:lnTo>
                    <a:pt x="69487" y="276299"/>
                  </a:lnTo>
                  <a:lnTo>
                    <a:pt x="77269" y="275845"/>
                  </a:lnTo>
                  <a:lnTo>
                    <a:pt x="114117" y="256957"/>
                  </a:lnTo>
                  <a:lnTo>
                    <a:pt x="132333" y="216900"/>
                  </a:lnTo>
                  <a:lnTo>
                    <a:pt x="132746" y="203570"/>
                  </a:lnTo>
                  <a:lnTo>
                    <a:pt x="131511" y="196800"/>
                  </a:lnTo>
                  <a:lnTo>
                    <a:pt x="128977" y="190475"/>
                  </a:lnTo>
                  <a:close/>
                </a:path>
              </a:pathLst>
            </a:custGeom>
            <a:ln w="7376">
              <a:solidFill>
                <a:srgbClr val="FDF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1685" y="3560086"/>
              <a:ext cx="118491" cy="22770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990331" y="3809911"/>
              <a:ext cx="536575" cy="231775"/>
            </a:xfrm>
            <a:custGeom>
              <a:avLst/>
              <a:gdLst/>
              <a:ahLst/>
              <a:cxnLst/>
              <a:rect l="l" t="t" r="r" b="b"/>
              <a:pathLst>
                <a:path w="536575" h="231775">
                  <a:moveTo>
                    <a:pt x="376428" y="77546"/>
                  </a:moveTo>
                  <a:lnTo>
                    <a:pt x="374078" y="65786"/>
                  </a:lnTo>
                  <a:lnTo>
                    <a:pt x="367677" y="56184"/>
                  </a:lnTo>
                  <a:lnTo>
                    <a:pt x="358190" y="49707"/>
                  </a:lnTo>
                  <a:lnTo>
                    <a:pt x="346557" y="47345"/>
                  </a:lnTo>
                  <a:lnTo>
                    <a:pt x="203149" y="47345"/>
                  </a:lnTo>
                  <a:lnTo>
                    <a:pt x="1320" y="138988"/>
                  </a:lnTo>
                  <a:lnTo>
                    <a:pt x="0" y="146735"/>
                  </a:lnTo>
                  <a:lnTo>
                    <a:pt x="2667" y="149440"/>
                  </a:lnTo>
                  <a:lnTo>
                    <a:pt x="5969" y="149453"/>
                  </a:lnTo>
                  <a:lnTo>
                    <a:pt x="7759" y="149250"/>
                  </a:lnTo>
                  <a:lnTo>
                    <a:pt x="183946" y="63461"/>
                  </a:lnTo>
                  <a:lnTo>
                    <a:pt x="190144" y="61264"/>
                  </a:lnTo>
                  <a:lnTo>
                    <a:pt x="196570" y="59918"/>
                  </a:lnTo>
                  <a:lnTo>
                    <a:pt x="203149" y="59423"/>
                  </a:lnTo>
                  <a:lnTo>
                    <a:pt x="346557" y="59423"/>
                  </a:lnTo>
                  <a:lnTo>
                    <a:pt x="353542" y="60845"/>
                  </a:lnTo>
                  <a:lnTo>
                    <a:pt x="359232" y="64731"/>
                  </a:lnTo>
                  <a:lnTo>
                    <a:pt x="363067" y="70485"/>
                  </a:lnTo>
                  <a:lnTo>
                    <a:pt x="364477" y="77546"/>
                  </a:lnTo>
                  <a:lnTo>
                    <a:pt x="363067" y="84582"/>
                  </a:lnTo>
                  <a:lnTo>
                    <a:pt x="359232" y="90347"/>
                  </a:lnTo>
                  <a:lnTo>
                    <a:pt x="353542" y="94221"/>
                  </a:lnTo>
                  <a:lnTo>
                    <a:pt x="346557" y="95656"/>
                  </a:lnTo>
                  <a:lnTo>
                    <a:pt x="235699" y="95656"/>
                  </a:lnTo>
                  <a:lnTo>
                    <a:pt x="233032" y="98361"/>
                  </a:lnTo>
                  <a:lnTo>
                    <a:pt x="233032" y="105029"/>
                  </a:lnTo>
                  <a:lnTo>
                    <a:pt x="235699" y="107734"/>
                  </a:lnTo>
                  <a:lnTo>
                    <a:pt x="346557" y="107734"/>
                  </a:lnTo>
                  <a:lnTo>
                    <a:pt x="358190" y="105359"/>
                  </a:lnTo>
                  <a:lnTo>
                    <a:pt x="367677" y="98882"/>
                  </a:lnTo>
                  <a:lnTo>
                    <a:pt x="374078" y="89293"/>
                  </a:lnTo>
                  <a:lnTo>
                    <a:pt x="376428" y="77546"/>
                  </a:lnTo>
                  <a:close/>
                </a:path>
                <a:path w="536575" h="231775">
                  <a:moveTo>
                    <a:pt x="536448" y="29794"/>
                  </a:moveTo>
                  <a:lnTo>
                    <a:pt x="506666" y="101"/>
                  </a:lnTo>
                  <a:lnTo>
                    <a:pt x="501205" y="0"/>
                  </a:lnTo>
                  <a:lnTo>
                    <a:pt x="495820" y="1524"/>
                  </a:lnTo>
                  <a:lnTo>
                    <a:pt x="491223" y="4470"/>
                  </a:lnTo>
                  <a:lnTo>
                    <a:pt x="386651" y="64300"/>
                  </a:lnTo>
                  <a:lnTo>
                    <a:pt x="385686" y="67805"/>
                  </a:lnTo>
                  <a:lnTo>
                    <a:pt x="388797" y="73482"/>
                  </a:lnTo>
                  <a:lnTo>
                    <a:pt x="392417" y="74536"/>
                  </a:lnTo>
                  <a:lnTo>
                    <a:pt x="497471" y="14554"/>
                  </a:lnTo>
                  <a:lnTo>
                    <a:pt x="500202" y="12788"/>
                  </a:lnTo>
                  <a:lnTo>
                    <a:pt x="503415" y="11887"/>
                  </a:lnTo>
                  <a:lnTo>
                    <a:pt x="516534" y="11988"/>
                  </a:lnTo>
                  <a:lnTo>
                    <a:pt x="524535" y="19964"/>
                  </a:lnTo>
                  <a:lnTo>
                    <a:pt x="524535" y="29806"/>
                  </a:lnTo>
                  <a:lnTo>
                    <a:pt x="351790" y="165138"/>
                  </a:lnTo>
                  <a:lnTo>
                    <a:pt x="232714" y="166433"/>
                  </a:lnTo>
                  <a:lnTo>
                    <a:pt x="189191" y="169900"/>
                  </a:lnTo>
                  <a:lnTo>
                    <a:pt x="150075" y="180289"/>
                  </a:lnTo>
                  <a:lnTo>
                    <a:pt x="115493" y="197535"/>
                  </a:lnTo>
                  <a:lnTo>
                    <a:pt x="85559" y="221615"/>
                  </a:lnTo>
                  <a:lnTo>
                    <a:pt x="83820" y="224231"/>
                  </a:lnTo>
                  <a:lnTo>
                    <a:pt x="83820" y="229095"/>
                  </a:lnTo>
                  <a:lnTo>
                    <a:pt x="86487" y="231749"/>
                  </a:lnTo>
                  <a:lnTo>
                    <a:pt x="89776" y="231749"/>
                  </a:lnTo>
                  <a:lnTo>
                    <a:pt x="91351" y="231749"/>
                  </a:lnTo>
                  <a:lnTo>
                    <a:pt x="92862" y="231127"/>
                  </a:lnTo>
                  <a:lnTo>
                    <a:pt x="93980" y="230022"/>
                  </a:lnTo>
                  <a:lnTo>
                    <a:pt x="122072" y="207454"/>
                  </a:lnTo>
                  <a:lnTo>
                    <a:pt x="154635" y="191287"/>
                  </a:lnTo>
                  <a:lnTo>
                    <a:pt x="191554" y="181559"/>
                  </a:lnTo>
                  <a:lnTo>
                    <a:pt x="232714" y="178308"/>
                  </a:lnTo>
                  <a:lnTo>
                    <a:pt x="350507" y="178282"/>
                  </a:lnTo>
                  <a:lnTo>
                    <a:pt x="356755" y="176212"/>
                  </a:lnTo>
                  <a:lnTo>
                    <a:pt x="525691" y="53009"/>
                  </a:lnTo>
                  <a:lnTo>
                    <a:pt x="532638" y="46507"/>
                  </a:lnTo>
                  <a:lnTo>
                    <a:pt x="536257" y="38366"/>
                  </a:lnTo>
                  <a:lnTo>
                    <a:pt x="536448" y="29794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3951732" y="1953767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137160" y="0"/>
                </a:moveTo>
                <a:lnTo>
                  <a:pt x="0" y="0"/>
                </a:lnTo>
                <a:lnTo>
                  <a:pt x="137160" y="137160"/>
                </a:lnTo>
                <a:lnTo>
                  <a:pt x="0" y="274320"/>
                </a:lnTo>
                <a:lnTo>
                  <a:pt x="137160" y="274320"/>
                </a:lnTo>
                <a:lnTo>
                  <a:pt x="274320" y="137160"/>
                </a:lnTo>
                <a:lnTo>
                  <a:pt x="13716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1732" y="5320284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60" y="0"/>
                </a:moveTo>
                <a:lnTo>
                  <a:pt x="0" y="0"/>
                </a:lnTo>
                <a:lnTo>
                  <a:pt x="137160" y="137159"/>
                </a:lnTo>
                <a:lnTo>
                  <a:pt x="0" y="274319"/>
                </a:lnTo>
                <a:lnTo>
                  <a:pt x="137160" y="274319"/>
                </a:lnTo>
                <a:lnTo>
                  <a:pt x="274320" y="137159"/>
                </a:lnTo>
                <a:lnTo>
                  <a:pt x="13716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483" y="5320284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60" y="0"/>
                </a:moveTo>
                <a:lnTo>
                  <a:pt x="0" y="0"/>
                </a:lnTo>
                <a:lnTo>
                  <a:pt x="137160" y="137159"/>
                </a:lnTo>
                <a:lnTo>
                  <a:pt x="0" y="274319"/>
                </a:lnTo>
                <a:lnTo>
                  <a:pt x="137160" y="274319"/>
                </a:lnTo>
                <a:lnTo>
                  <a:pt x="274320" y="137159"/>
                </a:lnTo>
                <a:lnTo>
                  <a:pt x="13716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51732" y="3630167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137160" y="0"/>
                </a:lnTo>
                <a:lnTo>
                  <a:pt x="0" y="137159"/>
                </a:lnTo>
                <a:lnTo>
                  <a:pt x="137160" y="274319"/>
                </a:lnTo>
                <a:lnTo>
                  <a:pt x="274320" y="274319"/>
                </a:lnTo>
                <a:lnTo>
                  <a:pt x="137160" y="137159"/>
                </a:lnTo>
                <a:lnTo>
                  <a:pt x="27432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33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5C6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254" dirty="0"/>
              <a:t>Thank</a:t>
            </a:r>
            <a:r>
              <a:rPr spc="-20" dirty="0"/>
              <a:t> </a:t>
            </a:r>
            <a:r>
              <a:rPr spc="175" dirty="0"/>
              <a:t>You!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811" y="1581911"/>
            <a:ext cx="4148327" cy="8000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3331" y="3973512"/>
            <a:ext cx="2432685" cy="104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80" dirty="0">
                <a:solidFill>
                  <a:srgbClr val="005A8D"/>
                </a:solidFill>
                <a:latin typeface="Calibri"/>
                <a:cs typeface="Calibri"/>
              </a:rPr>
              <a:t>Augusto</a:t>
            </a:r>
            <a:r>
              <a:rPr sz="2000" b="1" spc="5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005A8D"/>
                </a:solidFill>
                <a:latin typeface="Calibri"/>
                <a:cs typeface="Calibri"/>
              </a:rPr>
              <a:t>C.</a:t>
            </a:r>
            <a:r>
              <a:rPr sz="2000" b="1" spc="-15" dirty="0">
                <a:solidFill>
                  <a:srgbClr val="005A8D"/>
                </a:solidFill>
                <a:latin typeface="Calibri"/>
                <a:cs typeface="Calibri"/>
              </a:rPr>
              <a:t> </a:t>
            </a:r>
            <a:r>
              <a:rPr sz="2000" b="1" spc="165" dirty="0">
                <a:solidFill>
                  <a:srgbClr val="005A8D"/>
                </a:solidFill>
                <a:latin typeface="Calibri"/>
                <a:cs typeface="Calibri"/>
              </a:rPr>
              <a:t>Gaymer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600" spc="55" dirty="0">
                <a:latin typeface="Calibri"/>
                <a:cs typeface="Calibri"/>
              </a:rPr>
              <a:t>(202)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85" dirty="0">
                <a:latin typeface="Calibri"/>
                <a:cs typeface="Calibri"/>
              </a:rPr>
              <a:t>759-7096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u="sng" spc="105" dirty="0">
                <a:solidFill>
                  <a:srgbClr val="A2238B"/>
                </a:solidFill>
                <a:uFill>
                  <a:solidFill>
                    <a:srgbClr val="A2238B"/>
                  </a:solidFill>
                </a:uFill>
                <a:latin typeface="Calibri"/>
                <a:cs typeface="Calibri"/>
                <a:hlinkClick r:id="rId5"/>
              </a:rPr>
              <a:t>agaymer@missionsq.org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552" y="1809169"/>
            <a:ext cx="3125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solidFill>
                  <a:srgbClr val="FDFFFD"/>
                </a:solidFill>
                <a:latin typeface="Calibri"/>
                <a:cs typeface="Calibri"/>
              </a:rPr>
              <a:t>Retirement</a:t>
            </a:r>
            <a:r>
              <a:rPr sz="2000" spc="6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FDFFFD"/>
                </a:solidFill>
                <a:latin typeface="Calibri"/>
                <a:cs typeface="Calibri"/>
              </a:rPr>
              <a:t>Plans</a:t>
            </a:r>
            <a:r>
              <a:rPr sz="2000" spc="60" dirty="0">
                <a:solidFill>
                  <a:srgbClr val="FDFFFD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FDFFFD"/>
                </a:solidFill>
                <a:latin typeface="Calibri"/>
                <a:cs typeface="Calibri"/>
              </a:rPr>
              <a:t>Specialist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844" y="2561844"/>
            <a:ext cx="1071359" cy="131063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34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34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659880" y="0"/>
              <a:ext cx="2484120" cy="6858000"/>
            </a:xfrm>
            <a:custGeom>
              <a:avLst/>
              <a:gdLst/>
              <a:ahLst/>
              <a:cxnLst/>
              <a:rect l="l" t="t" r="r" b="b"/>
              <a:pathLst>
                <a:path w="2484120" h="6858000">
                  <a:moveTo>
                    <a:pt x="2484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84120" y="6858000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0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6100" y="1219200"/>
              <a:ext cx="2247899" cy="44195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8869680" cy="274320"/>
            </a:xfrm>
            <a:custGeom>
              <a:avLst/>
              <a:gdLst/>
              <a:ahLst/>
              <a:cxnLst/>
              <a:rect l="l" t="t" r="r" b="b"/>
              <a:pathLst>
                <a:path w="8869680" h="274320">
                  <a:moveTo>
                    <a:pt x="886968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8869680" y="274320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1E3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80" y="0"/>
              <a:ext cx="274320" cy="2743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1480" y="2816351"/>
            <a:ext cx="1225550" cy="1225550"/>
            <a:chOff x="411480" y="2816351"/>
            <a:chExt cx="1225550" cy="1225550"/>
          </a:xfrm>
        </p:grpSpPr>
        <p:sp>
          <p:nvSpPr>
            <p:cNvPr id="9" name="object 9"/>
            <p:cNvSpPr/>
            <p:nvPr/>
          </p:nvSpPr>
          <p:spPr>
            <a:xfrm>
              <a:off x="411480" y="2816351"/>
              <a:ext cx="1225550" cy="1225550"/>
            </a:xfrm>
            <a:custGeom>
              <a:avLst/>
              <a:gdLst/>
              <a:ahLst/>
              <a:cxnLst/>
              <a:rect l="l" t="t" r="r" b="b"/>
              <a:pathLst>
                <a:path w="1225550" h="1225550">
                  <a:moveTo>
                    <a:pt x="1225295" y="0"/>
                  </a:moveTo>
                  <a:lnTo>
                    <a:pt x="0" y="0"/>
                  </a:lnTo>
                  <a:lnTo>
                    <a:pt x="0" y="1225296"/>
                  </a:lnTo>
                  <a:lnTo>
                    <a:pt x="1225295" y="1225296"/>
                  </a:lnTo>
                  <a:lnTo>
                    <a:pt x="1225295" y="0"/>
                  </a:lnTo>
                  <a:close/>
                </a:path>
              </a:pathLst>
            </a:custGeom>
            <a:solidFill>
              <a:srgbClr val="008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057" y="3453355"/>
              <a:ext cx="213848" cy="2135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1919" y="3695223"/>
              <a:ext cx="428625" cy="213995"/>
            </a:xfrm>
            <a:custGeom>
              <a:avLst/>
              <a:gdLst/>
              <a:ahLst/>
              <a:cxnLst/>
              <a:rect l="l" t="t" r="r" b="b"/>
              <a:pathLst>
                <a:path w="428625" h="213995">
                  <a:moveTo>
                    <a:pt x="428160" y="213800"/>
                  </a:moveTo>
                  <a:lnTo>
                    <a:pt x="404399" y="213800"/>
                  </a:lnTo>
                  <a:lnTo>
                    <a:pt x="404399" y="112820"/>
                  </a:lnTo>
                  <a:lnTo>
                    <a:pt x="403585" y="103890"/>
                  </a:lnTo>
                  <a:lnTo>
                    <a:pt x="367481" y="66958"/>
                  </a:lnTo>
                  <a:lnTo>
                    <a:pt x="319943" y="44240"/>
                  </a:lnTo>
                  <a:lnTo>
                    <a:pt x="274689" y="31587"/>
                  </a:lnTo>
                  <a:lnTo>
                    <a:pt x="234228" y="24992"/>
                  </a:lnTo>
                  <a:lnTo>
                    <a:pt x="213741" y="23691"/>
                  </a:lnTo>
                  <a:lnTo>
                    <a:pt x="193639" y="24569"/>
                  </a:lnTo>
                  <a:lnTo>
                    <a:pt x="154017" y="31019"/>
                  </a:lnTo>
                  <a:lnTo>
                    <a:pt x="109306" y="44692"/>
                  </a:lnTo>
                  <a:lnTo>
                    <a:pt x="61342" y="67509"/>
                  </a:lnTo>
                  <a:lnTo>
                    <a:pt x="27822" y="95714"/>
                  </a:lnTo>
                  <a:lnTo>
                    <a:pt x="23760" y="112903"/>
                  </a:lnTo>
                  <a:lnTo>
                    <a:pt x="23760" y="213836"/>
                  </a:lnTo>
                  <a:lnTo>
                    <a:pt x="0" y="213836"/>
                  </a:lnTo>
                  <a:lnTo>
                    <a:pt x="0" y="112820"/>
                  </a:lnTo>
                  <a:lnTo>
                    <a:pt x="1764" y="98443"/>
                  </a:lnTo>
                  <a:lnTo>
                    <a:pt x="24948" y="62994"/>
                  </a:lnTo>
                  <a:lnTo>
                    <a:pt x="74192" y="33828"/>
                  </a:lnTo>
                  <a:lnTo>
                    <a:pt x="127845" y="13880"/>
                  </a:lnTo>
                  <a:lnTo>
                    <a:pt x="170364" y="3545"/>
                  </a:lnTo>
                  <a:lnTo>
                    <a:pt x="213979" y="0"/>
                  </a:lnTo>
                  <a:lnTo>
                    <a:pt x="235938" y="1350"/>
                  </a:lnTo>
                  <a:lnTo>
                    <a:pt x="279304" y="8341"/>
                  </a:lnTo>
                  <a:lnTo>
                    <a:pt x="328164" y="22006"/>
                  </a:lnTo>
                  <a:lnTo>
                    <a:pt x="379776" y="46688"/>
                  </a:lnTo>
                  <a:lnTo>
                    <a:pt x="414068" y="73023"/>
                  </a:lnTo>
                  <a:lnTo>
                    <a:pt x="428112" y="113152"/>
                  </a:lnTo>
                  <a:lnTo>
                    <a:pt x="428160" y="213800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199" y="3286970"/>
              <a:ext cx="213848" cy="2135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0976" y="2959696"/>
              <a:ext cx="848994" cy="783590"/>
            </a:xfrm>
            <a:custGeom>
              <a:avLst/>
              <a:gdLst/>
              <a:ahLst/>
              <a:cxnLst/>
              <a:rect l="l" t="t" r="r" b="b"/>
              <a:pathLst>
                <a:path w="848994" h="783589">
                  <a:moveTo>
                    <a:pt x="382892" y="646557"/>
                  </a:moveTo>
                  <a:lnTo>
                    <a:pt x="380060" y="638365"/>
                  </a:lnTo>
                  <a:lnTo>
                    <a:pt x="377786" y="630021"/>
                  </a:lnTo>
                  <a:lnTo>
                    <a:pt x="376072" y="621538"/>
                  </a:lnTo>
                  <a:lnTo>
                    <a:pt x="374942" y="612952"/>
                  </a:lnTo>
                  <a:lnTo>
                    <a:pt x="357289" y="603364"/>
                  </a:lnTo>
                  <a:lnTo>
                    <a:pt x="320078" y="588416"/>
                  </a:lnTo>
                  <a:lnTo>
                    <a:pt x="279438" y="577469"/>
                  </a:lnTo>
                  <a:lnTo>
                    <a:pt x="236067" y="570471"/>
                  </a:lnTo>
                  <a:lnTo>
                    <a:pt x="214109" y="569125"/>
                  </a:lnTo>
                  <a:lnTo>
                    <a:pt x="192189" y="570039"/>
                  </a:lnTo>
                  <a:lnTo>
                    <a:pt x="148971" y="576999"/>
                  </a:lnTo>
                  <a:lnTo>
                    <a:pt x="100558" y="591794"/>
                  </a:lnTo>
                  <a:lnTo>
                    <a:pt x="48945" y="616419"/>
                  </a:lnTo>
                  <a:lnTo>
                    <a:pt x="14490" y="642150"/>
                  </a:lnTo>
                  <a:lnTo>
                    <a:pt x="0" y="681939"/>
                  </a:lnTo>
                  <a:lnTo>
                    <a:pt x="0" y="782980"/>
                  </a:lnTo>
                  <a:lnTo>
                    <a:pt x="23761" y="782980"/>
                  </a:lnTo>
                  <a:lnTo>
                    <a:pt x="23761" y="682028"/>
                  </a:lnTo>
                  <a:lnTo>
                    <a:pt x="24815" y="673150"/>
                  </a:lnTo>
                  <a:lnTo>
                    <a:pt x="61341" y="636638"/>
                  </a:lnTo>
                  <a:lnTo>
                    <a:pt x="109296" y="613816"/>
                  </a:lnTo>
                  <a:lnTo>
                    <a:pt x="154038" y="600151"/>
                  </a:lnTo>
                  <a:lnTo>
                    <a:pt x="193713" y="593712"/>
                  </a:lnTo>
                  <a:lnTo>
                    <a:pt x="213842" y="592836"/>
                  </a:lnTo>
                  <a:lnTo>
                    <a:pt x="234340" y="594144"/>
                  </a:lnTo>
                  <a:lnTo>
                    <a:pt x="274789" y="600735"/>
                  </a:lnTo>
                  <a:lnTo>
                    <a:pt x="318147" y="612775"/>
                  </a:lnTo>
                  <a:lnTo>
                    <a:pt x="362445" y="633120"/>
                  </a:lnTo>
                  <a:lnTo>
                    <a:pt x="382892" y="646557"/>
                  </a:lnTo>
                  <a:close/>
                </a:path>
                <a:path w="848994" h="783589">
                  <a:moveTo>
                    <a:pt x="848842" y="25044"/>
                  </a:moveTo>
                  <a:lnTo>
                    <a:pt x="848575" y="23736"/>
                  </a:lnTo>
                  <a:lnTo>
                    <a:pt x="846899" y="15367"/>
                  </a:lnTo>
                  <a:lnTo>
                    <a:pt x="841590" y="7429"/>
                  </a:lnTo>
                  <a:lnTo>
                    <a:pt x="833691" y="2044"/>
                  </a:lnTo>
                  <a:lnTo>
                    <a:pt x="825093" y="228"/>
                  </a:lnTo>
                  <a:lnTo>
                    <a:pt x="825093" y="24333"/>
                  </a:lnTo>
                  <a:lnTo>
                    <a:pt x="825093" y="331635"/>
                  </a:lnTo>
                  <a:lnTo>
                    <a:pt x="824636" y="332193"/>
                  </a:lnTo>
                  <a:lnTo>
                    <a:pt x="824014" y="332295"/>
                  </a:lnTo>
                  <a:lnTo>
                    <a:pt x="535076" y="332295"/>
                  </a:lnTo>
                  <a:lnTo>
                    <a:pt x="470306" y="398132"/>
                  </a:lnTo>
                  <a:lnTo>
                    <a:pt x="470306" y="332270"/>
                  </a:lnTo>
                  <a:lnTo>
                    <a:pt x="374865" y="332270"/>
                  </a:lnTo>
                  <a:lnTo>
                    <a:pt x="374243" y="331635"/>
                  </a:lnTo>
                  <a:lnTo>
                    <a:pt x="374230" y="24333"/>
                  </a:lnTo>
                  <a:lnTo>
                    <a:pt x="374624" y="23850"/>
                  </a:lnTo>
                  <a:lnTo>
                    <a:pt x="375183" y="23736"/>
                  </a:lnTo>
                  <a:lnTo>
                    <a:pt x="823823" y="23736"/>
                  </a:lnTo>
                  <a:lnTo>
                    <a:pt x="824534" y="23749"/>
                  </a:lnTo>
                  <a:lnTo>
                    <a:pt x="825093" y="24333"/>
                  </a:lnTo>
                  <a:lnTo>
                    <a:pt x="825093" y="228"/>
                  </a:lnTo>
                  <a:lnTo>
                    <a:pt x="824014" y="0"/>
                  </a:lnTo>
                  <a:lnTo>
                    <a:pt x="375259" y="0"/>
                  </a:lnTo>
                  <a:lnTo>
                    <a:pt x="365594" y="2044"/>
                  </a:lnTo>
                  <a:lnTo>
                    <a:pt x="357733" y="7429"/>
                  </a:lnTo>
                  <a:lnTo>
                    <a:pt x="352463" y="15354"/>
                  </a:lnTo>
                  <a:lnTo>
                    <a:pt x="350558" y="25044"/>
                  </a:lnTo>
                  <a:lnTo>
                    <a:pt x="350621" y="330962"/>
                  </a:lnTo>
                  <a:lnTo>
                    <a:pt x="352323" y="340347"/>
                  </a:lnTo>
                  <a:lnTo>
                    <a:pt x="357517" y="348361"/>
                  </a:lnTo>
                  <a:lnTo>
                    <a:pt x="365340" y="353860"/>
                  </a:lnTo>
                  <a:lnTo>
                    <a:pt x="375018" y="355993"/>
                  </a:lnTo>
                  <a:lnTo>
                    <a:pt x="446544" y="355993"/>
                  </a:lnTo>
                  <a:lnTo>
                    <a:pt x="446544" y="456158"/>
                  </a:lnTo>
                  <a:lnTo>
                    <a:pt x="503605" y="398132"/>
                  </a:lnTo>
                  <a:lnTo>
                    <a:pt x="545045" y="355993"/>
                  </a:lnTo>
                  <a:lnTo>
                    <a:pt x="824014" y="355993"/>
                  </a:lnTo>
                  <a:lnTo>
                    <a:pt x="833691" y="353961"/>
                  </a:lnTo>
                  <a:lnTo>
                    <a:pt x="841578" y="348589"/>
                  </a:lnTo>
                  <a:lnTo>
                    <a:pt x="846899" y="340652"/>
                  </a:lnTo>
                  <a:lnTo>
                    <a:pt x="848842" y="330962"/>
                  </a:lnTo>
                  <a:lnTo>
                    <a:pt x="848842" y="25044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4099" y="3017468"/>
              <a:ext cx="148850" cy="17866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79046" y="321731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982" y="38959"/>
                  </a:moveTo>
                  <a:lnTo>
                    <a:pt x="19519" y="38959"/>
                  </a:lnTo>
                  <a:lnTo>
                    <a:pt x="11925" y="37430"/>
                  </a:lnTo>
                  <a:lnTo>
                    <a:pt x="5723" y="33260"/>
                  </a:lnTo>
                  <a:lnTo>
                    <a:pt x="1539" y="27072"/>
                  </a:lnTo>
                  <a:lnTo>
                    <a:pt x="0" y="19491"/>
                  </a:lnTo>
                  <a:lnTo>
                    <a:pt x="1532" y="11906"/>
                  </a:lnTo>
                  <a:lnTo>
                    <a:pt x="5711" y="5710"/>
                  </a:lnTo>
                  <a:lnTo>
                    <a:pt x="11908" y="1532"/>
                  </a:lnTo>
                  <a:lnTo>
                    <a:pt x="19495" y="0"/>
                  </a:lnTo>
                  <a:lnTo>
                    <a:pt x="27024" y="1502"/>
                  </a:lnTo>
                  <a:lnTo>
                    <a:pt x="33198" y="5608"/>
                  </a:lnTo>
                  <a:lnTo>
                    <a:pt x="37400" y="11711"/>
                  </a:lnTo>
                  <a:lnTo>
                    <a:pt x="39015" y="19206"/>
                  </a:lnTo>
                  <a:lnTo>
                    <a:pt x="37644" y="26772"/>
                  </a:lnTo>
                  <a:lnTo>
                    <a:pt x="33617" y="33011"/>
                  </a:lnTo>
                  <a:lnTo>
                    <a:pt x="27542" y="37285"/>
                  </a:lnTo>
                  <a:lnTo>
                    <a:pt x="19982" y="38959"/>
                  </a:lnTo>
                  <a:close/>
                </a:path>
              </a:pathLst>
            </a:custGeom>
            <a:solidFill>
              <a:srgbClr val="FD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88836" y="3167886"/>
            <a:ext cx="2253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45" dirty="0"/>
              <a:t>Questions?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13140" y="6518081"/>
            <a:ext cx="13462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900" spc="40" dirty="0">
                <a:solidFill>
                  <a:srgbClr val="1E3764"/>
                </a:solidFill>
                <a:latin typeface="Calibri"/>
                <a:cs typeface="Calibri"/>
              </a:rPr>
              <a:t>34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35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9680" cy="274320"/>
          </a:xfrm>
          <a:custGeom>
            <a:avLst/>
            <a:gdLst/>
            <a:ahLst/>
            <a:cxnLst/>
            <a:rect l="l" t="t" r="r" b="b"/>
            <a:pathLst>
              <a:path w="8869680" h="274320">
                <a:moveTo>
                  <a:pt x="8869680" y="0"/>
                </a:moveTo>
                <a:lnTo>
                  <a:pt x="0" y="0"/>
                </a:lnTo>
                <a:lnTo>
                  <a:pt x="0" y="274320"/>
                </a:lnTo>
                <a:lnTo>
                  <a:pt x="8869680" y="274320"/>
                </a:lnTo>
                <a:lnTo>
                  <a:pt x="8869680" y="0"/>
                </a:lnTo>
                <a:close/>
              </a:path>
            </a:pathLst>
          </a:custGeom>
          <a:solidFill>
            <a:srgbClr val="1E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4834" y="38869"/>
            <a:ext cx="154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4F5FA"/>
                </a:solidFill>
                <a:latin typeface="Calibri"/>
                <a:cs typeface="Calibri"/>
              </a:rPr>
              <a:t>MissionSquare</a:t>
            </a:r>
            <a:r>
              <a:rPr sz="1000" spc="65" dirty="0">
                <a:solidFill>
                  <a:srgbClr val="F4F5F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4F5FA"/>
                </a:solidFill>
                <a:latin typeface="Calibri"/>
                <a:cs typeface="Calibri"/>
              </a:rPr>
              <a:t>Retirement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80" y="0"/>
            <a:ext cx="274320" cy="2743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501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5"/>
              </a:spcBef>
            </a:pPr>
            <a:r>
              <a:rPr spc="220" dirty="0"/>
              <a:t>Disclosures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75040" y="6505381"/>
            <a:ext cx="223520" cy="1644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r>
              <a:rPr sz="900" spc="35" dirty="0">
                <a:solidFill>
                  <a:srgbClr val="1E3764"/>
                </a:solidFill>
                <a:latin typeface="Calibri"/>
                <a:cs typeface="Calibri"/>
              </a:rPr>
              <a:t>36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088" y="1701340"/>
            <a:ext cx="7894320" cy="3547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735" marR="60325" indent="-1657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65735" algn="l"/>
              </a:tabLst>
            </a:pPr>
            <a:r>
              <a:rPr sz="1100" spc="75" dirty="0">
                <a:latin typeface="Calibri"/>
                <a:cs typeface="Calibri"/>
              </a:rPr>
              <a:t>The</a:t>
            </a:r>
            <a:r>
              <a:rPr sz="1100" spc="55" dirty="0">
                <a:latin typeface="Calibri"/>
                <a:cs typeface="Calibri"/>
              </a:rPr>
              <a:t> performance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quoted </a:t>
            </a:r>
            <a:r>
              <a:rPr sz="1100" spc="50" dirty="0">
                <a:latin typeface="Calibri"/>
                <a:cs typeface="Calibri"/>
              </a:rPr>
              <a:t>represents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past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performance,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no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guarantee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future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results,</a:t>
            </a:r>
            <a:r>
              <a:rPr sz="1100" spc="70" dirty="0">
                <a:latin typeface="Calibri"/>
                <a:cs typeface="Calibri"/>
              </a:rPr>
              <a:t> and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annualized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periods greater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than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one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year.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Investment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returns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and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principal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fluctuate,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so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an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investor’s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shares,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when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redeemed, </a:t>
            </a:r>
            <a:r>
              <a:rPr sz="1100" spc="55" dirty="0">
                <a:latin typeface="Calibri"/>
                <a:cs typeface="Calibri"/>
              </a:rPr>
              <a:t>may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be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worth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more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or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less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than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their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original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cost.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Current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performance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may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be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lower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or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higher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than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performance </a:t>
            </a:r>
            <a:r>
              <a:rPr sz="1100" dirty="0">
                <a:latin typeface="Calibri"/>
                <a:cs typeface="Calibri"/>
              </a:rPr>
              <a:t>shown.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For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performance,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contact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MissionSquare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Retirement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by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calling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(800)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669-</a:t>
            </a:r>
            <a:r>
              <a:rPr sz="1100" spc="70" dirty="0">
                <a:latin typeface="Calibri"/>
                <a:cs typeface="Calibri"/>
              </a:rPr>
              <a:t>7400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by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spc="35" dirty="0">
                <a:latin typeface="Calibri"/>
                <a:cs typeface="Calibri"/>
              </a:rPr>
              <a:t>visiting </a:t>
            </a:r>
            <a:r>
              <a:rPr sz="1100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www.missionsq.org</a:t>
            </a:r>
            <a:r>
              <a:rPr sz="1100" spc="4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sz="1050">
              <a:latin typeface="Calibri"/>
              <a:cs typeface="Calibri"/>
            </a:endParaRPr>
          </a:p>
          <a:p>
            <a:pPr marL="165735" marR="139700" indent="-165735" algn="just">
              <a:lnSpc>
                <a:spcPct val="100000"/>
              </a:lnSpc>
              <a:buAutoNum type="arabicPeriod"/>
              <a:tabLst>
                <a:tab pos="165735" algn="l"/>
              </a:tabLst>
            </a:pPr>
            <a:r>
              <a:rPr sz="1100" spc="65" dirty="0">
                <a:latin typeface="Calibri"/>
                <a:cs typeface="Calibri"/>
              </a:rPr>
              <a:t>Indexes</a:t>
            </a:r>
            <a:r>
              <a:rPr sz="1100" spc="70" dirty="0">
                <a:latin typeface="Calibri"/>
                <a:cs typeface="Calibri"/>
              </a:rPr>
              <a:t> and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peer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groups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not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available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direct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investment.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Indexes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unmanaged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and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do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not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reflect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costs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of </a:t>
            </a:r>
            <a:r>
              <a:rPr sz="1100" dirty="0">
                <a:latin typeface="Calibri"/>
                <a:cs typeface="Calibri"/>
              </a:rPr>
              <a:t>portfolio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management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or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trading.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spc="130" dirty="0">
                <a:latin typeface="Calibri"/>
                <a:cs typeface="Calibri"/>
              </a:rPr>
              <a:t>A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fund’s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portfolio</a:t>
            </a:r>
            <a:r>
              <a:rPr sz="1100" spc="20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may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differ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significantly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securities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held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indexes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or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by </a:t>
            </a:r>
            <a:r>
              <a:rPr sz="1100" spc="45" dirty="0">
                <a:latin typeface="Calibri"/>
                <a:cs typeface="Calibri"/>
              </a:rPr>
              <a:t>peers.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sz="1050">
              <a:latin typeface="Calibri"/>
              <a:cs typeface="Calibri"/>
            </a:endParaRPr>
          </a:p>
          <a:p>
            <a:pPr marL="165735" marR="20955" indent="-165735">
              <a:lnSpc>
                <a:spcPct val="100000"/>
              </a:lnSpc>
              <a:buAutoNum type="arabicPeriod"/>
              <a:tabLst>
                <a:tab pos="165735" algn="l"/>
              </a:tabLst>
            </a:pPr>
            <a:r>
              <a:rPr sz="1100" spc="60" dirty="0">
                <a:latin typeface="Calibri"/>
                <a:cs typeface="Calibri"/>
              </a:rPr>
              <a:t>Stock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performance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S&amp;P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500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Index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which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consists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500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companies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representing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larger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capitalization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stocks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traded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spc="30" dirty="0">
                <a:latin typeface="Calibri"/>
                <a:cs typeface="Calibri"/>
              </a:rPr>
              <a:t>U.S.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sz="1050">
              <a:latin typeface="Calibri"/>
              <a:cs typeface="Calibri"/>
            </a:endParaRPr>
          </a:p>
          <a:p>
            <a:pPr marL="165735" marR="152400" indent="-165735" algn="just">
              <a:lnSpc>
                <a:spcPct val="100000"/>
              </a:lnSpc>
              <a:buAutoNum type="arabicPeriod"/>
              <a:tabLst>
                <a:tab pos="165735" algn="l"/>
              </a:tabLst>
            </a:pPr>
            <a:r>
              <a:rPr sz="1100" spc="70" dirty="0">
                <a:latin typeface="Calibri"/>
                <a:cs typeface="Calibri"/>
              </a:rPr>
              <a:t>Balanced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performance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combination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60%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S&amp;P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500 </a:t>
            </a:r>
            <a:r>
              <a:rPr sz="1100" spc="60" dirty="0">
                <a:latin typeface="Calibri"/>
                <a:cs typeface="Calibri"/>
              </a:rPr>
              <a:t>Index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and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40%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a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blended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bond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index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(1926–1975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Long- Term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Government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Bonds,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1976–present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Bloomberg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U.S.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Aggregate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Bond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Index).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sz="1050">
              <a:latin typeface="Calibri"/>
              <a:cs typeface="Calibri"/>
            </a:endParaRPr>
          </a:p>
          <a:p>
            <a:pPr marL="165100" marR="5080" indent="-1651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sz="1100" spc="90" dirty="0">
                <a:latin typeface="Calibri"/>
                <a:cs typeface="Calibri"/>
              </a:rPr>
              <a:t>Bond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performance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a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blend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Long-</a:t>
            </a:r>
            <a:r>
              <a:rPr sz="1100" spc="60" dirty="0">
                <a:latin typeface="Calibri"/>
                <a:cs typeface="Calibri"/>
              </a:rPr>
              <a:t>Term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Government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Bond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Index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(1926–1975)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and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Bloomberg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U.S.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Aggregate </a:t>
            </a:r>
            <a:r>
              <a:rPr sz="1100" spc="90" dirty="0">
                <a:latin typeface="Calibri"/>
                <a:cs typeface="Calibri"/>
              </a:rPr>
              <a:t>Bond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Index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(1976–present).</a:t>
            </a:r>
            <a:r>
              <a:rPr sz="1100" spc="42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The</a:t>
            </a:r>
            <a:r>
              <a:rPr sz="1100" spc="85" dirty="0">
                <a:latin typeface="Calibri"/>
                <a:cs typeface="Calibri"/>
              </a:rPr>
              <a:t> Bloomberg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U.S.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Aggregate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Bond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Index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consists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investment-</a:t>
            </a:r>
            <a:r>
              <a:rPr sz="1100" spc="85" dirty="0">
                <a:latin typeface="Calibri"/>
                <a:cs typeface="Calibri"/>
              </a:rPr>
              <a:t>grade </a:t>
            </a:r>
            <a:r>
              <a:rPr sz="1100" spc="50" dirty="0">
                <a:latin typeface="Calibri"/>
                <a:cs typeface="Calibri"/>
              </a:rPr>
              <a:t>U.S.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fixed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income </a:t>
            </a:r>
            <a:r>
              <a:rPr sz="1100" spc="-10" dirty="0">
                <a:latin typeface="Calibri"/>
                <a:cs typeface="Calibri"/>
              </a:rPr>
              <a:t>securities.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sz="1050">
              <a:latin typeface="Calibri"/>
              <a:cs typeface="Calibri"/>
            </a:endParaRPr>
          </a:p>
          <a:p>
            <a:pPr marL="165100" indent="-1524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sz="1100" spc="90" dirty="0">
                <a:latin typeface="Calibri"/>
                <a:cs typeface="Calibri"/>
              </a:rPr>
              <a:t>Cash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Equivalents</a:t>
            </a:r>
            <a:r>
              <a:rPr sz="1100" spc="60" dirty="0">
                <a:latin typeface="Calibri"/>
                <a:cs typeface="Calibri"/>
              </a:rPr>
              <a:t> (C&amp;E)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performance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IA </a:t>
            </a:r>
            <a:r>
              <a:rPr sz="1100" spc="80" dirty="0">
                <a:latin typeface="Calibri"/>
                <a:cs typeface="Calibri"/>
              </a:rPr>
              <a:t>SBBI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US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30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Day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T-Bill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45" dirty="0">
                <a:latin typeface="Calibri"/>
                <a:cs typeface="Calibri"/>
              </a:rPr>
              <a:t>Index.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47102" y="2231182"/>
            <a:ext cx="7247890" cy="1983739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WHAT</a:t>
            </a:r>
            <a:r>
              <a:rPr sz="28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TYPE</a:t>
            </a:r>
            <a:r>
              <a:rPr sz="28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8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8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2800" b="1" spc="-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063D86"/>
                </a:solidFill>
                <a:latin typeface="Candara"/>
                <a:cs typeface="Candara"/>
              </a:rPr>
              <a:t>THIS?</a:t>
            </a:r>
            <a:endParaRPr sz="280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spcBef>
                <a:spcPts val="1180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DEFINED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BENEFIT</a:t>
            </a:r>
            <a:r>
              <a:rPr sz="24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endParaRPr sz="2400">
              <a:latin typeface="Candara"/>
              <a:cs typeface="Candara"/>
            </a:endParaRPr>
          </a:p>
          <a:p>
            <a:pPr marL="285115" marR="5080" indent="-273050">
              <a:lnSpc>
                <a:spcPts val="2590"/>
              </a:lnSpc>
              <a:spcBef>
                <a:spcPts val="1480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  <a:tab pos="632460" algn="l"/>
                <a:tab pos="1269365" algn="l"/>
                <a:tab pos="1382395" algn="l"/>
                <a:tab pos="2200910" algn="l"/>
                <a:tab pos="2656205" algn="l"/>
                <a:tab pos="3242945" algn="l"/>
                <a:tab pos="3486785" algn="l"/>
                <a:tab pos="4521835" algn="l"/>
                <a:tab pos="4552315" algn="l"/>
                <a:tab pos="5706110" algn="l"/>
                <a:tab pos="6068695" algn="l"/>
                <a:tab pos="6138545" algn="l"/>
                <a:tab pos="6750050" algn="l"/>
                <a:tab pos="6967855" algn="l"/>
              </a:tabLst>
            </a:pP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If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complete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required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number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	</a:t>
            </a:r>
            <a:r>
              <a:rPr sz="2400" b="1" i="1" spc="-10" dirty="0">
                <a:solidFill>
                  <a:srgbClr val="063D86"/>
                </a:solidFill>
                <a:latin typeface="Candara"/>
                <a:cs typeface="Candara"/>
              </a:rPr>
              <a:t>years</a:t>
            </a:r>
            <a:r>
              <a:rPr sz="2400" b="1" i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i="1" spc="-25" dirty="0">
                <a:solidFill>
                  <a:srgbClr val="063D86"/>
                </a:solidFill>
                <a:latin typeface="Candara"/>
                <a:cs typeface="Candara"/>
              </a:rPr>
              <a:t>of </a:t>
            </a:r>
            <a:r>
              <a:rPr sz="2400" b="1" i="1" spc="-10" dirty="0">
                <a:solidFill>
                  <a:srgbClr val="063D86"/>
                </a:solidFill>
                <a:latin typeface="Candara"/>
                <a:cs typeface="Candara"/>
              </a:rPr>
              <a:t>service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,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	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upon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reaching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i="1" spc="-10" dirty="0">
                <a:solidFill>
                  <a:srgbClr val="063D86"/>
                </a:solidFill>
                <a:latin typeface="Candara"/>
                <a:cs typeface="Candara"/>
              </a:rPr>
              <a:t>normal</a:t>
            </a:r>
            <a:r>
              <a:rPr sz="2400" b="1" i="1" dirty="0">
                <a:solidFill>
                  <a:srgbClr val="063D86"/>
                </a:solidFill>
                <a:latin typeface="Candara"/>
                <a:cs typeface="Candara"/>
              </a:rPr>
              <a:t>		</a:t>
            </a:r>
            <a:r>
              <a:rPr sz="2400" b="1" i="1" spc="-10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400" b="1" i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i="1" spc="-20" dirty="0">
                <a:solidFill>
                  <a:srgbClr val="063D86"/>
                </a:solidFill>
                <a:latin typeface="Candara"/>
                <a:cs typeface="Candara"/>
              </a:rPr>
              <a:t>age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,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9898" y="4152392"/>
            <a:ext cx="10064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667385" algn="l"/>
              </a:tabLst>
            </a:pP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will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be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benefit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1186" y="4152392"/>
            <a:ext cx="581406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034" marR="5080" indent="-13970">
              <a:lnSpc>
                <a:spcPts val="2590"/>
              </a:lnSpc>
              <a:spcBef>
                <a:spcPts val="425"/>
              </a:spcBef>
              <a:tabLst>
                <a:tab pos="1025525" algn="l"/>
                <a:tab pos="1153795" algn="l"/>
                <a:tab pos="1592580" algn="l"/>
                <a:tab pos="1615440" algn="l"/>
                <a:tab pos="1972310" algn="l"/>
                <a:tab pos="2743200" algn="l"/>
                <a:tab pos="3074035" algn="l"/>
                <a:tab pos="3688079" algn="l"/>
                <a:tab pos="4197350" algn="l"/>
                <a:tab pos="4764405" algn="l"/>
                <a:tab pos="5027930" algn="l"/>
              </a:tabLst>
            </a:pP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eligible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receive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50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u="sng" spc="-1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guaranteed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pension based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35" dirty="0">
                <a:solidFill>
                  <a:srgbClr val="063D86"/>
                </a:solidFill>
                <a:latin typeface="Candara"/>
                <a:cs typeface="Candara"/>
              </a:rPr>
              <a:t>on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50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percentage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salary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9898" y="4810759"/>
            <a:ext cx="697420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497965" algn="l"/>
                <a:tab pos="1965960" algn="l"/>
                <a:tab pos="2552700" algn="l"/>
                <a:tab pos="3732529" algn="l"/>
                <a:tab pos="4162425" algn="l"/>
                <a:tab pos="5012690" algn="l"/>
                <a:tab pos="5702935" algn="l"/>
                <a:tab pos="6338570" algn="l"/>
              </a:tabLst>
            </a:pP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multiplied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by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number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years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that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5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have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been</a:t>
            </a:r>
            <a:r>
              <a:rPr sz="2400" b="1" spc="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member</a:t>
            </a:r>
            <a:r>
              <a:rPr sz="2400" b="1" spc="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24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4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63D86"/>
                </a:solidFill>
                <a:latin typeface="Candara"/>
                <a:cs typeface="Candara"/>
              </a:rPr>
              <a:t>Plan.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486" rIns="0" bIns="0" rtlCol="0">
            <a:spAutoFit/>
          </a:bodyPr>
          <a:lstStyle/>
          <a:p>
            <a:pPr marL="176847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PLAN</a:t>
            </a:r>
            <a:r>
              <a:rPr sz="4400" b="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BACKGROUND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186" rIns="0" bIns="0" rtlCol="0">
            <a:spAutoFit/>
          </a:bodyPr>
          <a:lstStyle/>
          <a:p>
            <a:pPr marL="7239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PLAN</a:t>
            </a:r>
            <a:r>
              <a:rPr sz="4400" b="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ndara"/>
                <a:cs typeface="Candara"/>
              </a:rPr>
              <a:t>BACKGROUND</a:t>
            </a:r>
            <a:r>
              <a:rPr sz="4400" b="0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CON’T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3402" y="1997456"/>
            <a:ext cx="1283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5"/>
              </a:spcBef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  <a:tab pos="1099185" algn="l"/>
              </a:tabLst>
            </a:pP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2221" y="1997456"/>
            <a:ext cx="2068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7075" algn="l"/>
                <a:tab pos="1193165" algn="l"/>
              </a:tabLst>
            </a:pP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not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50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Defined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656" y="2302356"/>
            <a:ext cx="3666490" cy="405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Contribution</a:t>
            </a:r>
            <a:r>
              <a:rPr sz="20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2750">
              <a:latin typeface="Candara"/>
              <a:cs typeface="Candara"/>
            </a:endParaRPr>
          </a:p>
          <a:p>
            <a:pPr marL="285115" indent="-27305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0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not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0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401(k)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30B6FC"/>
              </a:buClr>
              <a:buFont typeface="Arial"/>
              <a:buChar char="•"/>
            </a:pPr>
            <a:endParaRPr sz="2750">
              <a:latin typeface="Candara"/>
              <a:cs typeface="Candara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Members</a:t>
            </a:r>
            <a:r>
              <a:rPr sz="2000" b="1" spc="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don’t</a:t>
            </a:r>
            <a:r>
              <a:rPr sz="2000" b="1" spc="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have</a:t>
            </a:r>
            <a:r>
              <a:rPr sz="2000" b="1" spc="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2000" b="1" spc="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right</a:t>
            </a:r>
            <a:r>
              <a:rPr sz="2000" b="1" spc="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to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underlying</a:t>
            </a:r>
            <a:r>
              <a:rPr sz="2000" b="1" spc="415" dirty="0">
                <a:solidFill>
                  <a:srgbClr val="063D86"/>
                </a:solidFill>
                <a:latin typeface="Candara"/>
                <a:cs typeface="Candara"/>
              </a:rPr>
              <a:t> 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000" b="1" spc="420" dirty="0">
                <a:solidFill>
                  <a:srgbClr val="063D86"/>
                </a:solidFill>
                <a:latin typeface="Candara"/>
                <a:cs typeface="Candara"/>
              </a:rPr>
              <a:t>  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assets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(only</a:t>
            </a:r>
            <a:r>
              <a:rPr sz="20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monthly</a:t>
            </a:r>
            <a:r>
              <a:rPr sz="20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checks)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30B6FC"/>
              </a:buClr>
              <a:buFont typeface="Arial"/>
              <a:buChar char="•"/>
            </a:pPr>
            <a:endParaRPr sz="2750">
              <a:latin typeface="Candara"/>
              <a:cs typeface="Candara"/>
            </a:endParaRPr>
          </a:p>
          <a:p>
            <a:pPr marL="285115" marR="6350" indent="-273050" algn="just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5750" algn="l"/>
              </a:tabLst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Under</a:t>
            </a:r>
            <a:r>
              <a:rPr sz="2000" b="1" spc="36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Florida</a:t>
            </a:r>
            <a:r>
              <a:rPr sz="2000" b="1" spc="3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law,</a:t>
            </a:r>
            <a:r>
              <a:rPr sz="2000" b="1" spc="3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3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City</a:t>
            </a:r>
            <a:r>
              <a:rPr sz="2000" b="1" spc="3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is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ultimately</a:t>
            </a:r>
            <a:r>
              <a:rPr sz="2000" b="1" spc="420" dirty="0">
                <a:solidFill>
                  <a:srgbClr val="063D86"/>
                </a:solidFill>
                <a:latin typeface="Candara"/>
                <a:cs typeface="Candara"/>
              </a:rPr>
              <a:t>  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responsible</a:t>
            </a:r>
            <a:r>
              <a:rPr sz="2000" b="1" spc="415" dirty="0">
                <a:solidFill>
                  <a:srgbClr val="063D86"/>
                </a:solidFill>
                <a:latin typeface="Candara"/>
                <a:cs typeface="Candara"/>
              </a:rPr>
              <a:t>   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for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making</a:t>
            </a:r>
            <a:r>
              <a:rPr sz="2000" b="1" spc="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certain</a:t>
            </a:r>
            <a:r>
              <a:rPr sz="2000" b="1" spc="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that</a:t>
            </a:r>
            <a:r>
              <a:rPr sz="2000" b="1" spc="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2000" b="1" spc="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Plan</a:t>
            </a:r>
            <a:r>
              <a:rPr sz="2000" b="1" spc="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is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actuarially</a:t>
            </a:r>
            <a:r>
              <a:rPr sz="20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sound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5540" y="3033776"/>
            <a:ext cx="1337945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marR="5080" indent="-274320">
              <a:lnSpc>
                <a:spcPts val="2160"/>
              </a:lnSpc>
              <a:spcBef>
                <a:spcPts val="37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Members pension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4923" y="3033776"/>
            <a:ext cx="2216150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255904">
              <a:lnSpc>
                <a:spcPts val="2160"/>
              </a:lnSpc>
              <a:spcBef>
                <a:spcPts val="375"/>
              </a:spcBef>
              <a:tabLst>
                <a:tab pos="1113790" algn="l"/>
                <a:tab pos="1414145" algn="l"/>
                <a:tab pos="1965960" algn="l"/>
              </a:tabLst>
            </a:pP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cannot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	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receive monies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prior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5540" y="3582495"/>
            <a:ext cx="3666490" cy="24949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marR="6985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retirement</a:t>
            </a:r>
            <a:r>
              <a:rPr sz="2000" b="1" spc="1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or</a:t>
            </a:r>
            <a:r>
              <a:rPr sz="2000" b="1" spc="1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separation</a:t>
            </a:r>
            <a:r>
              <a:rPr sz="2000" b="1" spc="1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from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service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Candara"/>
              <a:cs typeface="Candara"/>
            </a:endParaRPr>
          </a:p>
          <a:p>
            <a:pPr marL="286385" marR="5715" indent="-274320">
              <a:lnSpc>
                <a:spcPts val="2160"/>
              </a:lnSpc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  <a:tab pos="1079500" algn="l"/>
                <a:tab pos="2129155" algn="l"/>
                <a:tab pos="3150235" algn="l"/>
              </a:tabLst>
            </a:pP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Can’t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borrow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against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your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20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assets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</a:pPr>
            <a:endParaRPr sz="2550">
              <a:latin typeface="Candara"/>
              <a:cs typeface="Candara"/>
            </a:endParaRPr>
          </a:p>
          <a:p>
            <a:pPr marL="287020" marR="5080" indent="-274955">
              <a:lnSpc>
                <a:spcPts val="216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6385" algn="l"/>
                <a:tab pos="287020" algn="l"/>
                <a:tab pos="1102360" algn="l"/>
                <a:tab pos="2035175" algn="l"/>
                <a:tab pos="2788920" algn="l"/>
              </a:tabLst>
            </a:pP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Can’t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assign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20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	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pension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rights</a:t>
            </a:r>
            <a:r>
              <a:rPr sz="2000" b="1" spc="-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2000" b="1" spc="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63D86"/>
                </a:solidFill>
                <a:latin typeface="Candara"/>
                <a:cs typeface="Candara"/>
              </a:rPr>
              <a:t>another</a:t>
            </a:r>
            <a:endParaRPr sz="20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3" y="228600"/>
            <a:ext cx="8723630" cy="2781300"/>
            <a:chOff x="211833" y="228600"/>
            <a:chExt cx="8723630" cy="278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943" cy="246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47230" y="1824227"/>
              <a:ext cx="2875915" cy="715010"/>
            </a:xfrm>
            <a:custGeom>
              <a:avLst/>
              <a:gdLst/>
              <a:ahLst/>
              <a:cxnLst/>
              <a:rect l="l" t="t" r="r" b="b"/>
              <a:pathLst>
                <a:path w="2875915" h="715010">
                  <a:moveTo>
                    <a:pt x="2875788" y="0"/>
                  </a:moveTo>
                  <a:lnTo>
                    <a:pt x="2869412" y="0"/>
                  </a:lnTo>
                  <a:lnTo>
                    <a:pt x="2748254" y="20104"/>
                  </a:lnTo>
                  <a:lnTo>
                    <a:pt x="2624975" y="42443"/>
                  </a:lnTo>
                  <a:lnTo>
                    <a:pt x="2499575" y="67005"/>
                  </a:lnTo>
                  <a:lnTo>
                    <a:pt x="2369921" y="91579"/>
                  </a:lnTo>
                  <a:lnTo>
                    <a:pt x="2238146" y="120611"/>
                  </a:lnTo>
                  <a:lnTo>
                    <a:pt x="2102116" y="149656"/>
                  </a:lnTo>
                  <a:lnTo>
                    <a:pt x="1963953" y="183159"/>
                  </a:lnTo>
                  <a:lnTo>
                    <a:pt x="1821548" y="216661"/>
                  </a:lnTo>
                  <a:lnTo>
                    <a:pt x="1564360" y="281432"/>
                  </a:lnTo>
                  <a:lnTo>
                    <a:pt x="1313548" y="339509"/>
                  </a:lnTo>
                  <a:lnTo>
                    <a:pt x="1073378" y="393115"/>
                  </a:lnTo>
                  <a:lnTo>
                    <a:pt x="841692" y="444487"/>
                  </a:lnTo>
                  <a:lnTo>
                    <a:pt x="620648" y="489165"/>
                  </a:lnTo>
                  <a:lnTo>
                    <a:pt x="405968" y="529361"/>
                  </a:lnTo>
                  <a:lnTo>
                    <a:pt x="199796" y="567334"/>
                  </a:lnTo>
                  <a:lnTo>
                    <a:pt x="0" y="600837"/>
                  </a:lnTo>
                  <a:lnTo>
                    <a:pt x="138163" y="620941"/>
                  </a:lnTo>
                  <a:lnTo>
                    <a:pt x="269938" y="638810"/>
                  </a:lnTo>
                  <a:lnTo>
                    <a:pt x="397471" y="654443"/>
                  </a:lnTo>
                  <a:lnTo>
                    <a:pt x="522871" y="667854"/>
                  </a:lnTo>
                  <a:lnTo>
                    <a:pt x="644029" y="681253"/>
                  </a:lnTo>
                  <a:lnTo>
                    <a:pt x="760920" y="690181"/>
                  </a:lnTo>
                  <a:lnTo>
                    <a:pt x="873582" y="699122"/>
                  </a:lnTo>
                  <a:lnTo>
                    <a:pt x="984097" y="705827"/>
                  </a:lnTo>
                  <a:lnTo>
                    <a:pt x="1092504" y="710285"/>
                  </a:lnTo>
                  <a:lnTo>
                    <a:pt x="1296555" y="714756"/>
                  </a:lnTo>
                  <a:lnTo>
                    <a:pt x="1394320" y="714756"/>
                  </a:lnTo>
                  <a:lnTo>
                    <a:pt x="1583486" y="710285"/>
                  </a:lnTo>
                  <a:lnTo>
                    <a:pt x="1672767" y="705827"/>
                  </a:lnTo>
                  <a:lnTo>
                    <a:pt x="1759902" y="699122"/>
                  </a:lnTo>
                  <a:lnTo>
                    <a:pt x="1842795" y="692416"/>
                  </a:lnTo>
                  <a:lnTo>
                    <a:pt x="1925701" y="683488"/>
                  </a:lnTo>
                  <a:lnTo>
                    <a:pt x="2082977" y="661149"/>
                  </a:lnTo>
                  <a:lnTo>
                    <a:pt x="2231771" y="634339"/>
                  </a:lnTo>
                  <a:lnTo>
                    <a:pt x="2372042" y="603072"/>
                  </a:lnTo>
                  <a:lnTo>
                    <a:pt x="2440063" y="585203"/>
                  </a:lnTo>
                  <a:lnTo>
                    <a:pt x="2505951" y="567334"/>
                  </a:lnTo>
                  <a:lnTo>
                    <a:pt x="2633484" y="527138"/>
                  </a:lnTo>
                  <a:lnTo>
                    <a:pt x="2754642" y="482460"/>
                  </a:lnTo>
                  <a:lnTo>
                    <a:pt x="2871533" y="435559"/>
                  </a:lnTo>
                  <a:lnTo>
                    <a:pt x="2875788" y="433323"/>
                  </a:lnTo>
                  <a:lnTo>
                    <a:pt x="2875788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8231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74" y="0"/>
                  </a:moveTo>
                  <a:lnTo>
                    <a:pt x="684529" y="0"/>
                  </a:lnTo>
                  <a:lnTo>
                    <a:pt x="527215" y="4457"/>
                  </a:lnTo>
                  <a:lnTo>
                    <a:pt x="380530" y="11163"/>
                  </a:lnTo>
                  <a:lnTo>
                    <a:pt x="244475" y="22313"/>
                  </a:lnTo>
                  <a:lnTo>
                    <a:pt x="116928" y="35712"/>
                  </a:lnTo>
                  <a:lnTo>
                    <a:pt x="0" y="53568"/>
                  </a:lnTo>
                  <a:lnTo>
                    <a:pt x="163690" y="73660"/>
                  </a:lnTo>
                  <a:lnTo>
                    <a:pt x="333768" y="95973"/>
                  </a:lnTo>
                  <a:lnTo>
                    <a:pt x="510209" y="124993"/>
                  </a:lnTo>
                  <a:lnTo>
                    <a:pt x="693038" y="156235"/>
                  </a:lnTo>
                  <a:lnTo>
                    <a:pt x="882243" y="194183"/>
                  </a:lnTo>
                  <a:lnTo>
                    <a:pt x="1077823" y="234365"/>
                  </a:lnTo>
                  <a:lnTo>
                    <a:pt x="1281912" y="278993"/>
                  </a:lnTo>
                  <a:lnTo>
                    <a:pt x="1490243" y="330339"/>
                  </a:lnTo>
                  <a:lnTo>
                    <a:pt x="1866531" y="421843"/>
                  </a:lnTo>
                  <a:lnTo>
                    <a:pt x="2223681" y="502196"/>
                  </a:lnTo>
                  <a:lnTo>
                    <a:pt x="2559570" y="575856"/>
                  </a:lnTo>
                  <a:lnTo>
                    <a:pt x="2723261" y="607098"/>
                  </a:lnTo>
                  <a:lnTo>
                    <a:pt x="2878455" y="638352"/>
                  </a:lnTo>
                  <a:lnTo>
                    <a:pt x="3031515" y="667372"/>
                  </a:lnTo>
                  <a:lnTo>
                    <a:pt x="3180321" y="691921"/>
                  </a:lnTo>
                  <a:lnTo>
                    <a:pt x="3324885" y="716470"/>
                  </a:lnTo>
                  <a:lnTo>
                    <a:pt x="3465195" y="738797"/>
                  </a:lnTo>
                  <a:lnTo>
                    <a:pt x="3601250" y="756653"/>
                  </a:lnTo>
                  <a:lnTo>
                    <a:pt x="3733050" y="774509"/>
                  </a:lnTo>
                  <a:lnTo>
                    <a:pt x="3860609" y="790130"/>
                  </a:lnTo>
                  <a:lnTo>
                    <a:pt x="3986034" y="805751"/>
                  </a:lnTo>
                  <a:lnTo>
                    <a:pt x="4107218" y="816914"/>
                  </a:lnTo>
                  <a:lnTo>
                    <a:pt x="4224134" y="825842"/>
                  </a:lnTo>
                  <a:lnTo>
                    <a:pt x="4336808" y="834771"/>
                  </a:lnTo>
                  <a:lnTo>
                    <a:pt x="4447349" y="841463"/>
                  </a:lnTo>
                  <a:lnTo>
                    <a:pt x="4659947" y="850392"/>
                  </a:lnTo>
                  <a:lnTo>
                    <a:pt x="4857648" y="850392"/>
                  </a:lnTo>
                  <a:lnTo>
                    <a:pt x="5044732" y="845921"/>
                  </a:lnTo>
                  <a:lnTo>
                    <a:pt x="5134013" y="841463"/>
                  </a:lnTo>
                  <a:lnTo>
                    <a:pt x="5221173" y="834771"/>
                  </a:lnTo>
                  <a:lnTo>
                    <a:pt x="5306212" y="825842"/>
                  </a:lnTo>
                  <a:lnTo>
                    <a:pt x="5467781" y="807986"/>
                  </a:lnTo>
                  <a:lnTo>
                    <a:pt x="5544312" y="796823"/>
                  </a:lnTo>
                  <a:lnTo>
                    <a:pt x="5423141" y="781202"/>
                  </a:lnTo>
                  <a:lnTo>
                    <a:pt x="5297703" y="765581"/>
                  </a:lnTo>
                  <a:lnTo>
                    <a:pt x="5036223" y="727633"/>
                  </a:lnTo>
                  <a:lnTo>
                    <a:pt x="4759858" y="680758"/>
                  </a:lnTo>
                  <a:lnTo>
                    <a:pt x="4468609" y="629424"/>
                  </a:lnTo>
                  <a:lnTo>
                    <a:pt x="4160354" y="566928"/>
                  </a:lnTo>
                  <a:lnTo>
                    <a:pt x="3835095" y="497738"/>
                  </a:lnTo>
                  <a:lnTo>
                    <a:pt x="3492830" y="417385"/>
                  </a:lnTo>
                  <a:lnTo>
                    <a:pt x="3131426" y="330339"/>
                  </a:lnTo>
                  <a:lnTo>
                    <a:pt x="2988995" y="296849"/>
                  </a:lnTo>
                  <a:lnTo>
                    <a:pt x="2850819" y="263372"/>
                  </a:lnTo>
                  <a:lnTo>
                    <a:pt x="2582951" y="205346"/>
                  </a:lnTo>
                  <a:lnTo>
                    <a:pt x="2453271" y="180797"/>
                  </a:lnTo>
                  <a:lnTo>
                    <a:pt x="2327846" y="156235"/>
                  </a:lnTo>
                  <a:lnTo>
                    <a:pt x="2204542" y="133921"/>
                  </a:lnTo>
                  <a:lnTo>
                    <a:pt x="2083371" y="113830"/>
                  </a:lnTo>
                  <a:lnTo>
                    <a:pt x="1966442" y="95973"/>
                  </a:lnTo>
                  <a:lnTo>
                    <a:pt x="1849526" y="80352"/>
                  </a:lnTo>
                  <a:lnTo>
                    <a:pt x="1628432" y="51333"/>
                  </a:lnTo>
                  <a:lnTo>
                    <a:pt x="1417967" y="31242"/>
                  </a:lnTo>
                  <a:lnTo>
                    <a:pt x="1220254" y="15621"/>
                  </a:lnTo>
                  <a:lnTo>
                    <a:pt x="1031049" y="4457"/>
                  </a:lnTo>
                  <a:lnTo>
                    <a:pt x="85247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709162"/>
              <a:ext cx="5468620" cy="774700"/>
            </a:xfrm>
            <a:custGeom>
              <a:avLst/>
              <a:gdLst/>
              <a:ahLst/>
              <a:cxnLst/>
              <a:rect l="l" t="t" r="r" b="b"/>
              <a:pathLst>
                <a:path w="5468620" h="774700">
                  <a:moveTo>
                    <a:pt x="0" y="78092"/>
                  </a:moveTo>
                  <a:lnTo>
                    <a:pt x="19138" y="73634"/>
                  </a:lnTo>
                  <a:lnTo>
                    <a:pt x="76542" y="62471"/>
                  </a:lnTo>
                  <a:lnTo>
                    <a:pt x="174332" y="46850"/>
                  </a:lnTo>
                  <a:lnTo>
                    <a:pt x="238112" y="37934"/>
                  </a:lnTo>
                  <a:lnTo>
                    <a:pt x="312521" y="29006"/>
                  </a:lnTo>
                  <a:lnTo>
                    <a:pt x="395439" y="22313"/>
                  </a:lnTo>
                  <a:lnTo>
                    <a:pt x="491109" y="15621"/>
                  </a:lnTo>
                  <a:lnTo>
                    <a:pt x="595287" y="8928"/>
                  </a:lnTo>
                  <a:lnTo>
                    <a:pt x="712216" y="4470"/>
                  </a:lnTo>
                  <a:lnTo>
                    <a:pt x="839774" y="2235"/>
                  </a:lnTo>
                  <a:lnTo>
                    <a:pt x="977963" y="0"/>
                  </a:lnTo>
                  <a:lnTo>
                    <a:pt x="1126782" y="2235"/>
                  </a:lnTo>
                  <a:lnTo>
                    <a:pt x="1286243" y="6692"/>
                  </a:lnTo>
                  <a:lnTo>
                    <a:pt x="1458442" y="15621"/>
                  </a:lnTo>
                  <a:lnTo>
                    <a:pt x="1641284" y="26771"/>
                  </a:lnTo>
                  <a:lnTo>
                    <a:pt x="1834756" y="44627"/>
                  </a:lnTo>
                  <a:lnTo>
                    <a:pt x="2040978" y="64706"/>
                  </a:lnTo>
                  <a:lnTo>
                    <a:pt x="2259952" y="89242"/>
                  </a:lnTo>
                  <a:lnTo>
                    <a:pt x="2489568" y="118249"/>
                  </a:lnTo>
                  <a:lnTo>
                    <a:pt x="2731935" y="153949"/>
                  </a:lnTo>
                  <a:lnTo>
                    <a:pt x="2984931" y="194106"/>
                  </a:lnTo>
                  <a:lnTo>
                    <a:pt x="3250679" y="240957"/>
                  </a:lnTo>
                  <a:lnTo>
                    <a:pt x="3529190" y="296735"/>
                  </a:lnTo>
                  <a:lnTo>
                    <a:pt x="3820452" y="356984"/>
                  </a:lnTo>
                  <a:lnTo>
                    <a:pt x="4124464" y="423913"/>
                  </a:lnTo>
                  <a:lnTo>
                    <a:pt x="4441240" y="499770"/>
                  </a:lnTo>
                  <a:lnTo>
                    <a:pt x="4770780" y="582320"/>
                  </a:lnTo>
                  <a:lnTo>
                    <a:pt x="5113070" y="673798"/>
                  </a:lnTo>
                  <a:lnTo>
                    <a:pt x="5468112" y="77419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081" y="1695450"/>
              <a:ext cx="3308985" cy="652780"/>
            </a:xfrm>
            <a:custGeom>
              <a:avLst/>
              <a:gdLst/>
              <a:ahLst/>
              <a:cxnLst/>
              <a:rect l="l" t="t" r="r" b="b"/>
              <a:pathLst>
                <a:path w="3308984" h="652780">
                  <a:moveTo>
                    <a:pt x="0" y="652272"/>
                  </a:moveTo>
                  <a:lnTo>
                    <a:pt x="95681" y="625462"/>
                  </a:lnTo>
                  <a:lnTo>
                    <a:pt x="357225" y="556221"/>
                  </a:lnTo>
                  <a:lnTo>
                    <a:pt x="537972" y="509308"/>
                  </a:lnTo>
                  <a:lnTo>
                    <a:pt x="746353" y="457936"/>
                  </a:lnTo>
                  <a:lnTo>
                    <a:pt x="978115" y="402082"/>
                  </a:lnTo>
                  <a:lnTo>
                    <a:pt x="1226908" y="341769"/>
                  </a:lnTo>
                  <a:lnTo>
                    <a:pt x="1490573" y="283692"/>
                  </a:lnTo>
                  <a:lnTo>
                    <a:pt x="1760626" y="225615"/>
                  </a:lnTo>
                  <a:lnTo>
                    <a:pt x="2037041" y="172008"/>
                  </a:lnTo>
                  <a:lnTo>
                    <a:pt x="2311349" y="120624"/>
                  </a:lnTo>
                  <a:lnTo>
                    <a:pt x="2447429" y="98285"/>
                  </a:lnTo>
                  <a:lnTo>
                    <a:pt x="2579268" y="75946"/>
                  </a:lnTo>
                  <a:lnTo>
                    <a:pt x="2711094" y="58077"/>
                  </a:lnTo>
                  <a:lnTo>
                    <a:pt x="2838678" y="40208"/>
                  </a:lnTo>
                  <a:lnTo>
                    <a:pt x="2964129" y="26809"/>
                  </a:lnTo>
                  <a:lnTo>
                    <a:pt x="3083204" y="15633"/>
                  </a:lnTo>
                  <a:lnTo>
                    <a:pt x="3198037" y="6705"/>
                  </a:lnTo>
                  <a:lnTo>
                    <a:pt x="330860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833" y="1679442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080" y="0"/>
                  </a:moveTo>
                  <a:lnTo>
                    <a:pt x="1402803" y="0"/>
                  </a:lnTo>
                  <a:lnTo>
                    <a:pt x="1258061" y="4470"/>
                  </a:lnTo>
                  <a:lnTo>
                    <a:pt x="1121829" y="11163"/>
                  </a:lnTo>
                  <a:lnTo>
                    <a:pt x="994105" y="22326"/>
                  </a:lnTo>
                  <a:lnTo>
                    <a:pt x="874890" y="33489"/>
                  </a:lnTo>
                  <a:lnTo>
                    <a:pt x="762076" y="49110"/>
                  </a:lnTo>
                  <a:lnTo>
                    <a:pt x="659891" y="64744"/>
                  </a:lnTo>
                  <a:lnTo>
                    <a:pt x="564108" y="82600"/>
                  </a:lnTo>
                  <a:lnTo>
                    <a:pt x="478955" y="102692"/>
                  </a:lnTo>
                  <a:lnTo>
                    <a:pt x="398068" y="120548"/>
                  </a:lnTo>
                  <a:lnTo>
                    <a:pt x="327825" y="140639"/>
                  </a:lnTo>
                  <a:lnTo>
                    <a:pt x="206489" y="178587"/>
                  </a:lnTo>
                  <a:lnTo>
                    <a:pt x="157530" y="196443"/>
                  </a:lnTo>
                  <a:lnTo>
                    <a:pt x="51092" y="241096"/>
                  </a:lnTo>
                  <a:lnTo>
                    <a:pt x="0" y="267881"/>
                  </a:lnTo>
                  <a:lnTo>
                    <a:pt x="0" y="1330452"/>
                  </a:lnTo>
                  <a:lnTo>
                    <a:pt x="8719121" y="1330452"/>
                  </a:lnTo>
                  <a:lnTo>
                    <a:pt x="8723376" y="1323759"/>
                  </a:lnTo>
                  <a:lnTo>
                    <a:pt x="8723376" y="569239"/>
                  </a:lnTo>
                  <a:lnTo>
                    <a:pt x="8719121" y="571474"/>
                  </a:lnTo>
                  <a:lnTo>
                    <a:pt x="8638235" y="604964"/>
                  </a:lnTo>
                  <a:lnTo>
                    <a:pt x="8557336" y="636206"/>
                  </a:lnTo>
                  <a:lnTo>
                    <a:pt x="8472195" y="665225"/>
                  </a:lnTo>
                  <a:lnTo>
                    <a:pt x="8384920" y="692022"/>
                  </a:lnTo>
                  <a:lnTo>
                    <a:pt x="8295512" y="718807"/>
                  </a:lnTo>
                  <a:lnTo>
                    <a:pt x="8201850" y="743356"/>
                  </a:lnTo>
                  <a:lnTo>
                    <a:pt x="8106054" y="763447"/>
                  </a:lnTo>
                  <a:lnTo>
                    <a:pt x="8006003" y="783539"/>
                  </a:lnTo>
                  <a:lnTo>
                    <a:pt x="7901698" y="801395"/>
                  </a:lnTo>
                  <a:lnTo>
                    <a:pt x="7793139" y="814793"/>
                  </a:lnTo>
                  <a:lnTo>
                    <a:pt x="7680325" y="828192"/>
                  </a:lnTo>
                  <a:lnTo>
                    <a:pt x="7563243" y="837120"/>
                  </a:lnTo>
                  <a:lnTo>
                    <a:pt x="7441907" y="846048"/>
                  </a:lnTo>
                  <a:lnTo>
                    <a:pt x="7314183" y="850506"/>
                  </a:lnTo>
                  <a:lnTo>
                    <a:pt x="7182205" y="850506"/>
                  </a:lnTo>
                  <a:lnTo>
                    <a:pt x="7043839" y="848283"/>
                  </a:lnTo>
                  <a:lnTo>
                    <a:pt x="6899084" y="843813"/>
                  </a:lnTo>
                  <a:lnTo>
                    <a:pt x="6750088" y="837120"/>
                  </a:lnTo>
                  <a:lnTo>
                    <a:pt x="6594690" y="825957"/>
                  </a:lnTo>
                  <a:lnTo>
                    <a:pt x="6430771" y="810336"/>
                  </a:lnTo>
                  <a:lnTo>
                    <a:pt x="6260477" y="792467"/>
                  </a:lnTo>
                  <a:lnTo>
                    <a:pt x="6083808" y="770153"/>
                  </a:lnTo>
                  <a:lnTo>
                    <a:pt x="5900737" y="745591"/>
                  </a:lnTo>
                  <a:lnTo>
                    <a:pt x="5709158" y="716572"/>
                  </a:lnTo>
                  <a:lnTo>
                    <a:pt x="5509056" y="683094"/>
                  </a:lnTo>
                  <a:lnTo>
                    <a:pt x="5302567" y="645134"/>
                  </a:lnTo>
                  <a:lnTo>
                    <a:pt x="5085448" y="602729"/>
                  </a:lnTo>
                  <a:lnTo>
                    <a:pt x="4861928" y="558076"/>
                  </a:lnTo>
                  <a:lnTo>
                    <a:pt x="4627778" y="506742"/>
                  </a:lnTo>
                  <a:lnTo>
                    <a:pt x="4387240" y="453161"/>
                  </a:lnTo>
                  <a:lnTo>
                    <a:pt x="4136047" y="395122"/>
                  </a:lnTo>
                  <a:lnTo>
                    <a:pt x="3874223" y="330390"/>
                  </a:lnTo>
                  <a:lnTo>
                    <a:pt x="3614521" y="267881"/>
                  </a:lnTo>
                  <a:lnTo>
                    <a:pt x="3363328" y="214299"/>
                  </a:lnTo>
                  <a:lnTo>
                    <a:pt x="3122790" y="165201"/>
                  </a:lnTo>
                  <a:lnTo>
                    <a:pt x="2892894" y="125018"/>
                  </a:lnTo>
                  <a:lnTo>
                    <a:pt x="2673642" y="91528"/>
                  </a:lnTo>
                  <a:lnTo>
                    <a:pt x="2462898" y="62509"/>
                  </a:lnTo>
                  <a:lnTo>
                    <a:pt x="2262797" y="40182"/>
                  </a:lnTo>
                  <a:lnTo>
                    <a:pt x="2073351" y="22326"/>
                  </a:lnTo>
                  <a:lnTo>
                    <a:pt x="1890280" y="11163"/>
                  </a:lnTo>
                  <a:lnTo>
                    <a:pt x="1719986" y="2235"/>
                  </a:lnTo>
                  <a:lnTo>
                    <a:pt x="155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2140" y="2560573"/>
            <a:ext cx="7994650" cy="34417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86385" marR="5080" indent="-274320" algn="just">
              <a:lnSpc>
                <a:spcPts val="2050"/>
              </a:lnSpc>
              <a:spcBef>
                <a:spcPts val="35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Need</a:t>
            </a:r>
            <a:r>
              <a:rPr sz="1900" b="1" spc="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1900" b="1" spc="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minimum</a:t>
            </a:r>
            <a:r>
              <a:rPr sz="1900" b="1" spc="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years</a:t>
            </a:r>
            <a:r>
              <a:rPr sz="1900" b="1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1900" b="1" spc="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credited</a:t>
            </a:r>
            <a:r>
              <a:rPr sz="1900" b="1" spc="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service</a:t>
            </a:r>
            <a:r>
              <a:rPr sz="1900" b="1" spc="7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8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vest,</a:t>
            </a:r>
            <a:r>
              <a:rPr sz="1900" b="1" spc="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which</a:t>
            </a:r>
            <a:r>
              <a:rPr sz="1900" b="1" spc="8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is</a:t>
            </a:r>
            <a:r>
              <a:rPr sz="1900" b="1" spc="7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based</a:t>
            </a:r>
            <a:r>
              <a:rPr sz="1900" b="1" spc="9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20" dirty="0">
                <a:solidFill>
                  <a:srgbClr val="063D86"/>
                </a:solidFill>
                <a:latin typeface="Candara"/>
                <a:cs typeface="Candara"/>
              </a:rPr>
              <a:t>upon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1900" b="1" spc="3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Tier.</a:t>
            </a:r>
            <a:r>
              <a:rPr sz="1900" b="1" spc="3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For</a:t>
            </a:r>
            <a:r>
              <a:rPr sz="1900" b="1" u="dbl" spc="31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specific</a:t>
            </a:r>
            <a:r>
              <a:rPr sz="1900" b="1" u="dbl" spc="31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information</a:t>
            </a:r>
            <a:r>
              <a:rPr sz="1900" b="1" u="dbl" spc="31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on</a:t>
            </a:r>
            <a:r>
              <a:rPr sz="1900" b="1" u="dbl" spc="30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vesting</a:t>
            </a:r>
            <a:r>
              <a:rPr sz="1900" b="1" u="dbl" spc="30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eligibility</a:t>
            </a:r>
            <a:r>
              <a:rPr sz="1900" b="1" u="dbl" spc="310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please</a:t>
            </a:r>
            <a:r>
              <a:rPr sz="1900" b="1" u="dbl" spc="31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refer</a:t>
            </a:r>
            <a:r>
              <a:rPr sz="1900" b="1" u="dbl" spc="31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spc="-25" dirty="0">
                <a:solidFill>
                  <a:srgbClr val="063D86"/>
                </a:solidFill>
                <a:uFill>
                  <a:solidFill>
                    <a:srgbClr val="063D86"/>
                  </a:solidFill>
                </a:uFill>
                <a:latin typeface="Candara"/>
                <a:cs typeface="Candara"/>
              </a:rPr>
              <a:t>to</a:t>
            </a:r>
            <a:r>
              <a:rPr sz="19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page</a:t>
            </a:r>
            <a:r>
              <a:rPr sz="1900" b="1" u="dbl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12</a:t>
            </a:r>
            <a:r>
              <a:rPr sz="1900" b="1" u="dbl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of</a:t>
            </a:r>
            <a:r>
              <a:rPr sz="1900" b="1" u="dbl" spc="-25" dirty="0">
                <a:solidFill>
                  <a:srgbClr val="063D86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the</a:t>
            </a:r>
            <a:r>
              <a:rPr sz="1900" b="1" u="dbl" spc="-35" dirty="0">
                <a:solidFill>
                  <a:srgbClr val="063D86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Summary</a:t>
            </a:r>
            <a:r>
              <a:rPr sz="1900" b="1" u="dbl" spc="-40" dirty="0">
                <a:solidFill>
                  <a:srgbClr val="063D86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dirty="0">
                <a:solidFill>
                  <a:srgbClr val="063D86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Plan</a:t>
            </a:r>
            <a:r>
              <a:rPr sz="1900" b="1" u="dbl" spc="-40" dirty="0">
                <a:solidFill>
                  <a:srgbClr val="063D86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 </a:t>
            </a:r>
            <a:r>
              <a:rPr sz="1900" b="1" u="dbl" spc="-10" dirty="0">
                <a:solidFill>
                  <a:srgbClr val="063D86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Description.</a:t>
            </a:r>
            <a:endParaRPr sz="19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0B6FC"/>
              </a:buClr>
              <a:buFont typeface="Arial"/>
              <a:buChar char="•"/>
            </a:pPr>
            <a:endParaRPr sz="1650">
              <a:latin typeface="Candara"/>
              <a:cs typeface="Candara"/>
            </a:endParaRPr>
          </a:p>
          <a:p>
            <a:pPr marL="286385" marR="5080" indent="-274320" algn="just">
              <a:lnSpc>
                <a:spcPts val="2050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If</a:t>
            </a:r>
            <a:r>
              <a:rPr sz="19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19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separate</a:t>
            </a:r>
            <a:r>
              <a:rPr sz="19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from</a:t>
            </a:r>
            <a:r>
              <a:rPr sz="1900" b="1" spc="2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service</a:t>
            </a:r>
            <a:r>
              <a:rPr sz="1900" b="1" spc="2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prior</a:t>
            </a:r>
            <a:r>
              <a:rPr sz="19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vesting,</a:t>
            </a:r>
            <a:r>
              <a:rPr sz="19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19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1900" b="1" spc="2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only</a:t>
            </a:r>
            <a:r>
              <a:rPr sz="1900" b="1" spc="229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entitled</a:t>
            </a:r>
            <a:r>
              <a:rPr sz="1900" b="1" spc="2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2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50" dirty="0">
                <a:solidFill>
                  <a:srgbClr val="063D86"/>
                </a:solidFill>
                <a:latin typeface="Candara"/>
                <a:cs typeface="Candara"/>
              </a:rPr>
              <a:t>a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refund</a:t>
            </a:r>
            <a:r>
              <a:rPr sz="1900" b="1" spc="-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19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19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10" dirty="0">
                <a:solidFill>
                  <a:srgbClr val="063D86"/>
                </a:solidFill>
                <a:latin typeface="Candara"/>
                <a:cs typeface="Candara"/>
              </a:rPr>
              <a:t>contributions.</a:t>
            </a:r>
            <a:endParaRPr sz="19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0B6FC"/>
              </a:buClr>
              <a:buFont typeface="Arial"/>
              <a:buChar char="•"/>
            </a:pPr>
            <a:endParaRPr sz="1650">
              <a:latin typeface="Candara"/>
              <a:cs typeface="Candara"/>
            </a:endParaRPr>
          </a:p>
          <a:p>
            <a:pPr marL="287020" marR="5715" indent="-274955" algn="just">
              <a:lnSpc>
                <a:spcPts val="205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1900" b="1" spc="1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1900" b="1" spc="1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only</a:t>
            </a:r>
            <a:r>
              <a:rPr sz="1900" b="1" spc="1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eligible</a:t>
            </a:r>
            <a:r>
              <a:rPr sz="1900" b="1" spc="1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for</a:t>
            </a:r>
            <a:r>
              <a:rPr sz="1900" b="1" spc="1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</a:t>
            </a:r>
            <a:r>
              <a:rPr sz="1900" b="1" spc="1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pension</a:t>
            </a:r>
            <a:r>
              <a:rPr sz="1900" b="1" spc="1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from</a:t>
            </a:r>
            <a:r>
              <a:rPr sz="1900" b="1" spc="1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1900" b="1" spc="1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City</a:t>
            </a:r>
            <a:r>
              <a:rPr sz="1900" b="1" spc="1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if</a:t>
            </a:r>
            <a:r>
              <a:rPr sz="1900" b="1" spc="1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1900" b="1" spc="1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have</a:t>
            </a:r>
            <a:r>
              <a:rPr sz="1900" b="1" spc="1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reached</a:t>
            </a:r>
            <a:r>
              <a:rPr sz="1900" b="1" spc="1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25" dirty="0">
                <a:solidFill>
                  <a:srgbClr val="063D86"/>
                </a:solidFill>
                <a:latin typeface="Candara"/>
                <a:cs typeface="Candara"/>
              </a:rPr>
              <a:t>the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minimum</a:t>
            </a:r>
            <a:r>
              <a:rPr sz="1900" b="1" spc="2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number</a:t>
            </a:r>
            <a:r>
              <a:rPr sz="1900" b="1" spc="2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1900" b="1" spc="204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years</a:t>
            </a:r>
            <a:r>
              <a:rPr sz="1900" b="1" spc="20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required</a:t>
            </a:r>
            <a:r>
              <a:rPr sz="1900" b="1" spc="1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1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vest.</a:t>
            </a:r>
            <a:r>
              <a:rPr sz="1900" b="1" spc="195" dirty="0">
                <a:solidFill>
                  <a:srgbClr val="063D86"/>
                </a:solidFill>
                <a:latin typeface="Candara"/>
                <a:cs typeface="Candara"/>
              </a:rPr>
              <a:t> 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1900" b="1" spc="204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addition</a:t>
            </a:r>
            <a:r>
              <a:rPr sz="1900" b="1" spc="204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19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1900" b="1" spc="2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10" dirty="0">
                <a:solidFill>
                  <a:srgbClr val="063D86"/>
                </a:solidFill>
                <a:latin typeface="Candara"/>
                <a:cs typeface="Candara"/>
              </a:rPr>
              <a:t>required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years</a:t>
            </a:r>
            <a:r>
              <a:rPr sz="19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19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service,</a:t>
            </a:r>
            <a:r>
              <a:rPr sz="1900" b="1" spc="-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19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also</a:t>
            </a:r>
            <a:r>
              <a:rPr sz="19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need</a:t>
            </a:r>
            <a:r>
              <a:rPr sz="1900" b="1" spc="-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-4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meet</a:t>
            </a:r>
            <a:r>
              <a:rPr sz="19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19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age</a:t>
            </a:r>
            <a:r>
              <a:rPr sz="1900" b="1" spc="-3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10" dirty="0">
                <a:solidFill>
                  <a:srgbClr val="063D86"/>
                </a:solidFill>
                <a:latin typeface="Candara"/>
                <a:cs typeface="Candara"/>
              </a:rPr>
              <a:t>requirement.</a:t>
            </a:r>
            <a:endParaRPr sz="19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0B6FC"/>
              </a:buClr>
              <a:buFont typeface="Arial"/>
              <a:buChar char="•"/>
            </a:pPr>
            <a:endParaRPr sz="1650">
              <a:latin typeface="Candara"/>
              <a:cs typeface="Candara"/>
            </a:endParaRPr>
          </a:p>
          <a:p>
            <a:pPr marL="286385" marR="6350" indent="-274320" algn="just">
              <a:lnSpc>
                <a:spcPts val="205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If</a:t>
            </a:r>
            <a:r>
              <a:rPr sz="1900" b="1" spc="31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1900" b="1" spc="3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are</a:t>
            </a:r>
            <a:r>
              <a:rPr sz="1900" b="1" spc="3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close</a:t>
            </a:r>
            <a:r>
              <a:rPr sz="1900" b="1" spc="3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3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vesting</a:t>
            </a:r>
            <a:r>
              <a:rPr sz="1900" b="1" spc="3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in</a:t>
            </a:r>
            <a:r>
              <a:rPr sz="1900" b="1" spc="32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the</a:t>
            </a:r>
            <a:r>
              <a:rPr sz="1900" b="1" spc="31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pension,</a:t>
            </a:r>
            <a:r>
              <a:rPr sz="1900" b="1" spc="3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</a:t>
            </a:r>
            <a:r>
              <a:rPr sz="1900" b="1" spc="32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should</a:t>
            </a:r>
            <a:r>
              <a:rPr sz="1900" b="1" spc="3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consider</a:t>
            </a:r>
            <a:r>
              <a:rPr sz="1900" b="1" spc="3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10" dirty="0">
                <a:solidFill>
                  <a:srgbClr val="063D86"/>
                </a:solidFill>
                <a:latin typeface="Candara"/>
                <a:cs typeface="Candara"/>
              </a:rPr>
              <a:t>staying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employed</a:t>
            </a:r>
            <a:r>
              <a:rPr sz="19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to</a:t>
            </a:r>
            <a:r>
              <a:rPr sz="19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obtain</a:t>
            </a:r>
            <a:r>
              <a:rPr sz="1900" b="1" spc="-4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your</a:t>
            </a:r>
            <a:r>
              <a:rPr sz="1900" b="1" spc="-55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minimum</a:t>
            </a:r>
            <a:r>
              <a:rPr sz="19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years</a:t>
            </a:r>
            <a:r>
              <a:rPr sz="1900" b="1" spc="-5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of</a:t>
            </a:r>
            <a:r>
              <a:rPr sz="1900" b="1" spc="-6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dirty="0">
                <a:solidFill>
                  <a:srgbClr val="063D86"/>
                </a:solidFill>
                <a:latin typeface="Candara"/>
                <a:cs typeface="Candara"/>
              </a:rPr>
              <a:t>credited</a:t>
            </a:r>
            <a:r>
              <a:rPr sz="1900" b="1" spc="-30" dirty="0">
                <a:solidFill>
                  <a:srgbClr val="063D86"/>
                </a:solidFill>
                <a:latin typeface="Candara"/>
                <a:cs typeface="Candara"/>
              </a:rPr>
              <a:t> </a:t>
            </a:r>
            <a:r>
              <a:rPr sz="1900" b="1" spc="-10" dirty="0">
                <a:solidFill>
                  <a:srgbClr val="063D86"/>
                </a:solidFill>
                <a:latin typeface="Candara"/>
                <a:cs typeface="Candara"/>
              </a:rPr>
              <a:t>service.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323" rIns="0" bIns="0" rtlCol="0">
            <a:spAutoFit/>
          </a:bodyPr>
          <a:lstStyle/>
          <a:p>
            <a:pPr marL="320548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FFFFFF"/>
                </a:solidFill>
                <a:latin typeface="Candara"/>
                <a:cs typeface="Candara"/>
              </a:rPr>
              <a:t>VESTING</a:t>
            </a:r>
            <a:endParaRPr sz="440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6" y="228600"/>
            <a:ext cx="1033259" cy="10667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7C9C73F252D540B8E3BC5F6B0D368E" ma:contentTypeVersion="5" ma:contentTypeDescription="Create a new document." ma:contentTypeScope="" ma:versionID="6b0355267632d943257d6995b475a3b4">
  <xsd:schema xmlns:xsd="http://www.w3.org/2001/XMLSchema" xmlns:xs="http://www.w3.org/2001/XMLSchema" xmlns:p="http://schemas.microsoft.com/office/2006/metadata/properties" xmlns:ns2="14a5cada-8e87-4292-9999-e13cbf7fa5ee" xmlns:ns3="c4d2d3a5-c569-44c4-86c9-ea1d3af38244" targetNamespace="http://schemas.microsoft.com/office/2006/metadata/properties" ma:root="true" ma:fieldsID="c5aa48fb31a3422a6132eb5adfafc9a6" ns2:_="" ns3:_="">
    <xsd:import namespace="14a5cada-8e87-4292-9999-e13cbf7fa5ee"/>
    <xsd:import namespace="c4d2d3a5-c569-44c4-86c9-ea1d3af38244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Form_x0020_Category" minOccurs="0"/>
                <xsd:element ref="ns2:Compens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5cada-8e87-4292-9999-e13cbf7fa5e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Beneficiary Forms"/>
          <xsd:enumeration value="Performance Evaluations"/>
          <xsd:enumeration value="FMLA Packet"/>
          <xsd:enumeration value="Leave Donation"/>
          <xsd:enumeration value="Onboarding"/>
          <xsd:enumeration value="Personal Information Exemptions"/>
          <xsd:enumeration value="Recruitment"/>
          <xsd:enumeration value="Separations"/>
          <xsd:enumeration value="Tuition Refund Program"/>
          <xsd:enumeration value="ICMA 457 Form"/>
          <xsd:enumeration value="Other"/>
        </xsd:restriction>
      </xsd:simpleType>
    </xsd:element>
    <xsd:element name="Compensation" ma:index="11" nillable="true" ma:displayName="Compensation" ma:default="0" ma:internalName="Compens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2d3a5-c569-44c4-86c9-ea1d3af38244" elementFormDefault="qualified">
    <xsd:import namespace="http://schemas.microsoft.com/office/2006/documentManagement/types"/>
    <xsd:import namespace="http://schemas.microsoft.com/office/infopath/2007/PartnerControls"/>
    <xsd:element name="Form_x0020_Category" ma:index="9" nillable="true" ma:displayName="Form Category" ma:internalName="Form_x0020_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_x0020_Category xmlns="c4d2d3a5-c569-44c4-86c9-ea1d3af38244">MissionSquare_Retirement</Form_x0020_Category>
    <Category xmlns="14a5cada-8e87-4292-9999-e13cbf7fa5ee" xsi:nil="true"/>
    <Compensation xmlns="14a5cada-8e87-4292-9999-e13cbf7fa5ee">false</Compensation>
  </documentManagement>
</p:properties>
</file>

<file path=customXml/itemProps1.xml><?xml version="1.0" encoding="utf-8"?>
<ds:datastoreItem xmlns:ds="http://schemas.openxmlformats.org/officeDocument/2006/customXml" ds:itemID="{64B3168A-F2A7-4F10-A98B-D03B7A4C416F}"/>
</file>

<file path=customXml/itemProps2.xml><?xml version="1.0" encoding="utf-8"?>
<ds:datastoreItem xmlns:ds="http://schemas.openxmlformats.org/officeDocument/2006/customXml" ds:itemID="{AA6C9E7F-2375-4B11-A669-E36892B6D617}"/>
</file>

<file path=customXml/itemProps3.xml><?xml version="1.0" encoding="utf-8"?>
<ds:datastoreItem xmlns:ds="http://schemas.openxmlformats.org/officeDocument/2006/customXml" ds:itemID="{25AF865C-D5C0-4BAD-B10E-82BCF72BC9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4075</Words>
  <Application>Microsoft Office PowerPoint</Application>
  <PresentationFormat>On-screen Show (4:3)</PresentationFormat>
  <Paragraphs>608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Candara</vt:lpstr>
      <vt:lpstr>Times New Roman</vt:lpstr>
      <vt:lpstr>Wingdings</vt:lpstr>
      <vt:lpstr>Wingdings 3</vt:lpstr>
      <vt:lpstr>Office Theme</vt:lpstr>
      <vt:lpstr>SUNRISE GENERAL EMPLOYEES RETIREMENT PLAN RETIREMENT WORKSHOP</vt:lpstr>
      <vt:lpstr>BE SURE TO ASK QUESTIONS!!!</vt:lpstr>
      <vt:lpstr>SUMMARY OF PLAN PROVISIONS</vt:lpstr>
      <vt:lpstr>BACKGROUND ABOUT THE PLAN</vt:lpstr>
      <vt:lpstr>ROLE OF THE TRUSTEES</vt:lpstr>
      <vt:lpstr>ROLE OF THE TRUSTEES CON’T</vt:lpstr>
      <vt:lpstr>PLAN BACKGROUND</vt:lpstr>
      <vt:lpstr>PLAN BACKGROUND CON’T</vt:lpstr>
      <vt:lpstr>VESTING</vt:lpstr>
      <vt:lpstr>AVERAGE FINAL COMPENSATION</vt:lpstr>
      <vt:lpstr>PENSION BENEFITS</vt:lpstr>
      <vt:lpstr>MEMBER CONTRIBUTIONS TO THE PLAN</vt:lpstr>
      <vt:lpstr>PowerPoint Presentation</vt:lpstr>
      <vt:lpstr>NORMAL FORM OF PAYMENT</vt:lpstr>
      <vt:lpstr>OPTIONAL FORMS OF PAYMENT</vt:lpstr>
      <vt:lpstr>POP-UP OPTION</vt:lpstr>
      <vt:lpstr>WHAT IS THE DROP</vt:lpstr>
      <vt:lpstr>DROP CONTINUED</vt:lpstr>
      <vt:lpstr>DROP CONTINUED</vt:lpstr>
      <vt:lpstr>DROP ADVANTAGES</vt:lpstr>
      <vt:lpstr>DROP DISADVANTAGES</vt:lpstr>
      <vt:lpstr>ADDITIONAL INFORMATION</vt:lpstr>
      <vt:lpstr>ADDITIONAL INFORMATION</vt:lpstr>
      <vt:lpstr>ADDITIONAL INFORMATION</vt:lpstr>
      <vt:lpstr>ADDITIONAL INFORMATION</vt:lpstr>
      <vt:lpstr>CONFLICTS</vt:lpstr>
      <vt:lpstr>Questions?</vt:lpstr>
      <vt:lpstr>PowerPoint Presentation</vt:lpstr>
      <vt:lpstr>PowerPoint Presentation</vt:lpstr>
      <vt:lpstr>Retirement Plans Specialist</vt:lpstr>
      <vt:lpstr>Why are your Financial Goals Important to You?</vt:lpstr>
      <vt:lpstr>Retirement Income Planning Process</vt:lpstr>
      <vt:lpstr>How Much Will Retirement Cost?</vt:lpstr>
      <vt:lpstr>Future Retirement Income</vt:lpstr>
      <vt:lpstr>We Help Your Money Help You Retire</vt:lpstr>
      <vt:lpstr>Tax-Advantaged Savings Vehicles</vt:lpstr>
      <vt:lpstr>Save More With Flexible Contributions</vt:lpstr>
      <vt:lpstr>PowerPoint Presentation</vt:lpstr>
      <vt:lpstr>Money Starts to Work for Itself</vt:lpstr>
      <vt:lpstr>Get a huge potential benefit from compounding interest</vt:lpstr>
      <vt:lpstr>We’re on the Journey With You</vt:lpstr>
      <vt:lpstr>What’s a Payroll Roth IRA?</vt:lpstr>
      <vt:lpstr>Diversify your Contributions with Roth</vt:lpstr>
      <vt:lpstr>Save More With Flexible Contributions</vt:lpstr>
      <vt:lpstr>To Make Changes to Your Contributions</vt:lpstr>
      <vt:lpstr>Investment fundamentals</vt:lpstr>
      <vt:lpstr>Beware of Market Predictions</vt:lpstr>
      <vt:lpstr>Keep a Long-Term Perspective</vt:lpstr>
      <vt:lpstr>Choose Time in the Market Over Timing the Market</vt:lpstr>
      <vt:lpstr>Choose your Investing Approach</vt:lpstr>
      <vt:lpstr>Investing and Educational Resources</vt:lpstr>
      <vt:lpstr>Making it Easier for you to Envision Retirement</vt:lpstr>
      <vt:lpstr>Guided Pathways® Advisory Services</vt:lpstr>
      <vt:lpstr>CFP® Planning Services</vt:lpstr>
      <vt:lpstr>PowerPoint Presentation</vt:lpstr>
      <vt:lpstr>PowerPoint Presentation</vt:lpstr>
      <vt:lpstr>Choose your Beneficiaries</vt:lpstr>
      <vt:lpstr>Enroll and Increase Your Savings</vt:lpstr>
      <vt:lpstr>What would your future self say?</vt:lpstr>
      <vt:lpstr>Retirement Income Planning Road Map</vt:lpstr>
      <vt:lpstr>Thank You!</vt:lpstr>
      <vt:lpstr>Questions?</vt:lpstr>
      <vt:lpstr>Disclosures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SUNRISE GENERAL PENSION PLAN PRE-RETIREMENT SEMINAR</dc:title>
  <dc:creator>Valued Gateway Client</dc:creator>
  <cp:lastModifiedBy>Kirk, Danielle</cp:lastModifiedBy>
  <cp:revision>1</cp:revision>
  <dcterms:created xsi:type="dcterms:W3CDTF">2022-10-04T15:35:08Z</dcterms:created>
  <dcterms:modified xsi:type="dcterms:W3CDTF">2022-10-04T15:37:44Z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2022-04-14T00:00:00Z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2022-10-04T00:00:00Z</vt:filetime>
  </property>
  <property fmtid="{D5CDD505-2E9C-101B-9397-08002B2CF9AE}" pid="5" name="Producer">
    <vt:lpwstr>Adobe PDF Library 22.1.117</vt:lpwstr>
  </property>
  <property fmtid="{D5CDD505-2E9C-101B-9397-08002B2CF9AE}" pid="6" name="ContentTypeId">
    <vt:lpwstr>0x010100BB7C9C73F252D540B8E3BC5F6B0D368E</vt:lpwstr>
  </property>
  <property fmtid="{D5CDD505-2E9C-101B-9397-08002B2CF9AE}" pid="7" name="Hide">
    <vt:bool>true</vt:bool>
  </property>
</Properties>
</file>